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3" r:id="rId1"/>
  </p:sldMasterIdLst>
  <p:sldIdLst>
    <p:sldId id="256" r:id="rId2"/>
    <p:sldId id="257" r:id="rId3"/>
    <p:sldId id="290" r:id="rId4"/>
    <p:sldId id="258" r:id="rId5"/>
    <p:sldId id="291" r:id="rId6"/>
    <p:sldId id="260"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261" r:id="rId21"/>
    <p:sldId id="305" r:id="rId22"/>
    <p:sldId id="306" r:id="rId23"/>
    <p:sldId id="264" r:id="rId24"/>
    <p:sldId id="265" r:id="rId25"/>
    <p:sldId id="267" r:id="rId26"/>
    <p:sldId id="307" r:id="rId27"/>
    <p:sldId id="271" r:id="rId28"/>
    <p:sldId id="308" r:id="rId29"/>
    <p:sldId id="309" r:id="rId30"/>
    <p:sldId id="312" r:id="rId31"/>
    <p:sldId id="310" r:id="rId32"/>
    <p:sldId id="311" r:id="rId33"/>
    <p:sldId id="272" r:id="rId34"/>
    <p:sldId id="273" r:id="rId35"/>
    <p:sldId id="275" r:id="rId36"/>
    <p:sldId id="282" r:id="rId37"/>
    <p:sldId id="283" r:id="rId38"/>
    <p:sldId id="284" r:id="rId39"/>
    <p:sldId id="285" r:id="rId40"/>
    <p:sldId id="286" r:id="rId41"/>
    <p:sldId id="287" r:id="rId42"/>
    <p:sldId id="289" r:id="rId43"/>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F60FA070-D948-4F68-8CB0-FC4631961569}" type="datetimeFigureOut">
              <a:rPr lang="en-US" smtClean="0"/>
              <a:t>10/10/2023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223470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60FA070-D948-4F68-8CB0-FC4631961569}" type="datetimeFigureOut">
              <a:rPr lang="en-US" smtClean="0"/>
              <a:t>10/10/2023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257601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60FA070-D948-4F68-8CB0-FC4631961569}" type="datetimeFigureOut">
              <a:rPr lang="en-US" smtClean="0"/>
              <a:t>10/10/2023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60423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60FA070-D948-4F68-8CB0-FC4631961569}" type="datetimeFigureOut">
              <a:rPr lang="en-US" smtClean="0"/>
              <a:t>10/10/2023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425862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عنصر نائب للتاريخ 3"/>
          <p:cNvSpPr>
            <a:spLocks noGrp="1"/>
          </p:cNvSpPr>
          <p:nvPr>
            <p:ph type="dt" sz="half" idx="10"/>
          </p:nvPr>
        </p:nvSpPr>
        <p:spPr/>
        <p:txBody>
          <a:bodyPr/>
          <a:lstStyle/>
          <a:p>
            <a:fld id="{F60FA070-D948-4F68-8CB0-FC4631961569}" type="datetimeFigureOut">
              <a:rPr lang="en-US" smtClean="0"/>
              <a:t>10/10/2023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18784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F60FA070-D948-4F68-8CB0-FC4631961569}" type="datetimeFigureOut">
              <a:rPr lang="en-US" smtClean="0"/>
              <a:t>10/10/2023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42255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F60FA070-D948-4F68-8CB0-FC4631961569}" type="datetimeFigureOut">
              <a:rPr lang="en-US" smtClean="0"/>
              <a:t>10/10/2023</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2247758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F60FA070-D948-4F68-8CB0-FC4631961569}" type="datetimeFigureOut">
              <a:rPr lang="en-US" smtClean="0"/>
              <a:t>10/10/2023</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40974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60FA070-D948-4F68-8CB0-FC4631961569}" type="datetimeFigureOut">
              <a:rPr lang="en-US" smtClean="0"/>
              <a:t>10/10/2023</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571124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F60FA070-D948-4F68-8CB0-FC4631961569}" type="datetimeFigureOut">
              <a:rPr lang="en-US" smtClean="0"/>
              <a:t>10/10/2023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14683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F60FA070-D948-4F68-8CB0-FC4631961569}" type="datetimeFigureOut">
              <a:rPr lang="en-US" smtClean="0"/>
              <a:t>10/10/2023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15440D87-ED40-45DE-8B13-7E4155753399}" type="slidenum">
              <a:rPr lang="en-US" smtClean="0"/>
              <a:t>‹#›</a:t>
            </a:fld>
            <a:endParaRPr lang="en-US"/>
          </a:p>
        </p:txBody>
      </p:sp>
    </p:spTree>
    <p:extLst>
      <p:ext uri="{BB962C8B-B14F-4D97-AF65-F5344CB8AC3E}">
        <p14:creationId xmlns:p14="http://schemas.microsoft.com/office/powerpoint/2010/main" val="232426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60FA070-D948-4F68-8CB0-FC4631961569}" type="datetimeFigureOut">
              <a:rPr lang="en-US" smtClean="0"/>
              <a:t>10/10/2023</a:t>
            </a:fld>
            <a:endParaRPr lang="en-US"/>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5440D87-ED40-45DE-8B13-7E4155753399}" type="slidenum">
              <a:rPr lang="en-US" smtClean="0"/>
              <a:t>‹#›</a:t>
            </a:fld>
            <a:endParaRPr lang="en-US"/>
          </a:p>
        </p:txBody>
      </p:sp>
    </p:spTree>
    <p:extLst>
      <p:ext uri="{BB962C8B-B14F-4D97-AF65-F5344CB8AC3E}">
        <p14:creationId xmlns:p14="http://schemas.microsoft.com/office/powerpoint/2010/main" val="2311828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283335"/>
            <a:ext cx="9144000" cy="1468192"/>
          </a:xfrm>
        </p:spPr>
        <p:txBody>
          <a:bodyPr>
            <a:normAutofit fontScale="90000"/>
          </a:bodyPr>
          <a:lstStyle/>
          <a:p>
            <a:pPr algn="r"/>
            <a:r>
              <a:rPr lang="en-US" sz="2700" b="1" dirty="0" smtClean="0">
                <a:latin typeface="+mn-lt"/>
              </a:rPr>
              <a:t/>
            </a:r>
            <a:br>
              <a:rPr lang="en-US" sz="2700" b="1" dirty="0" smtClean="0">
                <a:latin typeface="+mn-lt"/>
              </a:rPr>
            </a:br>
            <a:r>
              <a:rPr lang="en-US" sz="2200" b="1" dirty="0" smtClean="0">
                <a:latin typeface="+mn-lt"/>
              </a:rPr>
              <a:t>University of </a:t>
            </a:r>
            <a:r>
              <a:rPr lang="en-US" sz="2200" b="1" dirty="0" err="1" smtClean="0">
                <a:latin typeface="+mn-lt"/>
              </a:rPr>
              <a:t>Basrah</a:t>
            </a:r>
            <a:r>
              <a:rPr lang="en-US" sz="2200" b="1" dirty="0" smtClean="0">
                <a:latin typeface="+mn-lt"/>
              </a:rPr>
              <a:t>	</a:t>
            </a:r>
            <a:br>
              <a:rPr lang="en-US" sz="2200" b="1" dirty="0" smtClean="0">
                <a:latin typeface="+mn-lt"/>
              </a:rPr>
            </a:br>
            <a:r>
              <a:rPr lang="en-US" sz="2200" b="1" dirty="0" smtClean="0">
                <a:latin typeface="+mn-lt"/>
              </a:rPr>
              <a:t>College of Nursing</a:t>
            </a:r>
            <a:r>
              <a:rPr lang="en-US" dirty="0" smtClean="0"/>
              <a:t/>
            </a:r>
            <a:br>
              <a:rPr lang="en-US" dirty="0" smtClean="0"/>
            </a:br>
            <a:endParaRPr lang="en-US" dirty="0"/>
          </a:p>
        </p:txBody>
      </p:sp>
      <p:sp>
        <p:nvSpPr>
          <p:cNvPr id="3" name="عنوان فرعي 2"/>
          <p:cNvSpPr>
            <a:spLocks noGrp="1"/>
          </p:cNvSpPr>
          <p:nvPr>
            <p:ph type="subTitle" idx="1"/>
          </p:nvPr>
        </p:nvSpPr>
        <p:spPr>
          <a:xfrm>
            <a:off x="1524000" y="1854558"/>
            <a:ext cx="9144000" cy="3403242"/>
          </a:xfrm>
        </p:spPr>
        <p:txBody>
          <a:bodyPr>
            <a:normAutofit/>
          </a:bodyPr>
          <a:lstStyle/>
          <a:p>
            <a:r>
              <a:rPr lang="en-US" sz="2800" b="1" dirty="0" smtClean="0"/>
              <a:t>Growth and development Measurement </a:t>
            </a:r>
          </a:p>
          <a:p>
            <a:pPr algn="l"/>
            <a:endParaRPr lang="en-US" sz="1800" b="1" dirty="0" smtClean="0"/>
          </a:p>
          <a:p>
            <a:pPr algn="l"/>
            <a:endParaRPr lang="en-US" sz="1800" b="1" dirty="0"/>
          </a:p>
          <a:p>
            <a:pPr algn="l"/>
            <a:r>
              <a:rPr lang="en-US" sz="1800" b="1" dirty="0" smtClean="0"/>
              <a:t>Second Lectures </a:t>
            </a:r>
          </a:p>
          <a:p>
            <a:pPr algn="l"/>
            <a:endParaRPr lang="en-US" sz="1800" b="1" dirty="0"/>
          </a:p>
          <a:p>
            <a:pPr algn="l"/>
            <a:endParaRPr lang="en-US" sz="1800" b="1" dirty="0" smtClean="0"/>
          </a:p>
          <a:p>
            <a:pPr algn="l"/>
            <a:r>
              <a:rPr lang="en-US" sz="1800" b="1" dirty="0" smtClean="0"/>
              <a:t>Prepared by:-  assist </a:t>
            </a:r>
            <a:r>
              <a:rPr lang="en-US" sz="1800" b="1" dirty="0" err="1" smtClean="0"/>
              <a:t>lec</a:t>
            </a:r>
            <a:r>
              <a:rPr lang="en-US" sz="1800" b="1" dirty="0" smtClean="0"/>
              <a:t>. Noor Salah </a:t>
            </a:r>
            <a:r>
              <a:rPr lang="en-US" sz="1800" b="1" dirty="0" err="1" smtClean="0"/>
              <a:t>Shreef</a:t>
            </a:r>
            <a:r>
              <a:rPr lang="en-US" sz="1800" b="1" dirty="0" smtClean="0"/>
              <a:t>   </a:t>
            </a:r>
            <a:endParaRPr lang="en-US" sz="1800" b="1" dirty="0"/>
          </a:p>
        </p:txBody>
      </p:sp>
      <p:pic>
        <p:nvPicPr>
          <p:cNvPr id="4" name="صورة 3"/>
          <p:cNvPicPr>
            <a:picLocks noChangeAspect="1"/>
          </p:cNvPicPr>
          <p:nvPr/>
        </p:nvPicPr>
        <p:blipFill>
          <a:blip r:embed="rId2"/>
          <a:stretch>
            <a:fillRect/>
          </a:stretch>
        </p:blipFill>
        <p:spPr>
          <a:xfrm>
            <a:off x="2034862" y="283335"/>
            <a:ext cx="1880315" cy="1197889"/>
          </a:xfrm>
          <a:prstGeom prst="rect">
            <a:avLst/>
          </a:prstGeom>
        </p:spPr>
      </p:pic>
      <p:pic>
        <p:nvPicPr>
          <p:cNvPr id="5" name="صورة 4"/>
          <p:cNvPicPr>
            <a:picLocks noChangeAspect="1"/>
          </p:cNvPicPr>
          <p:nvPr/>
        </p:nvPicPr>
        <p:blipFill>
          <a:blip r:embed="rId3"/>
          <a:stretch>
            <a:fillRect/>
          </a:stretch>
        </p:blipFill>
        <p:spPr>
          <a:xfrm>
            <a:off x="5897854" y="3040112"/>
            <a:ext cx="5547841" cy="3688400"/>
          </a:xfrm>
          <a:prstGeom prst="rect">
            <a:avLst/>
          </a:prstGeom>
        </p:spPr>
      </p:pic>
    </p:spTree>
    <p:extLst>
      <p:ext uri="{BB962C8B-B14F-4D97-AF65-F5344CB8AC3E}">
        <p14:creationId xmlns:p14="http://schemas.microsoft.com/office/powerpoint/2010/main" val="337335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6000" b="1" dirty="0" smtClean="0">
                <a:solidFill>
                  <a:srgbClr val="FF0000"/>
                </a:solidFill>
                <a:latin typeface="Arabic Typesetting" panose="03020402040406030203" pitchFamily="66" charset="-78"/>
                <a:cs typeface="Arabic Typesetting" panose="03020402040406030203" pitchFamily="66" charset="-78"/>
              </a:rPr>
              <a:t>Ears </a:t>
            </a:r>
            <a:endParaRPr lang="en-US" sz="6000" b="1" dirty="0">
              <a:solidFill>
                <a:srgbClr val="FF0000"/>
              </a:solidFill>
              <a:latin typeface="Arabic Typesetting" panose="03020402040406030203" pitchFamily="66" charset="-78"/>
              <a:cs typeface="Arabic Typesetting" panose="03020402040406030203" pitchFamily="66" charset="-78"/>
            </a:endParaRPr>
          </a:p>
        </p:txBody>
      </p:sp>
      <p:sp>
        <p:nvSpPr>
          <p:cNvPr id="3" name="عنصر نائب للمحتوى 2"/>
          <p:cNvSpPr>
            <a:spLocks noGrp="1"/>
          </p:cNvSpPr>
          <p:nvPr>
            <p:ph idx="1"/>
          </p:nvPr>
        </p:nvSpPr>
        <p:spPr/>
        <p:txBody>
          <a:bodyPr/>
          <a:lstStyle/>
          <a:p>
            <a:pPr marL="0" indent="0" algn="l">
              <a:buNone/>
            </a:pPr>
            <a:r>
              <a:rPr lang="en-US" dirty="0"/>
              <a:t>Position – tope part of the pinna should </a:t>
            </a:r>
            <a:r>
              <a:rPr lang="en-US" dirty="0" smtClean="0"/>
              <a:t>be </a:t>
            </a:r>
            <a:r>
              <a:rPr lang="en-US" dirty="0"/>
              <a:t>in line with outer canthus of the eye</a:t>
            </a:r>
            <a:r>
              <a:rPr lang="en-US" dirty="0" smtClean="0"/>
              <a:t>.</a:t>
            </a:r>
          </a:p>
          <a:p>
            <a:pPr algn="l" rtl="0">
              <a:buFont typeface="Wingdings" panose="05000000000000000000" pitchFamily="2" charset="2"/>
              <a:buChar char="Ø"/>
            </a:pPr>
            <a:r>
              <a:rPr lang="en-US" dirty="0"/>
              <a:t>It is normal to find ears flooded over the </a:t>
            </a:r>
            <a:r>
              <a:rPr lang="en-US" dirty="0" smtClean="0"/>
              <a:t>side </a:t>
            </a:r>
            <a:r>
              <a:rPr lang="en-US" dirty="0"/>
              <a:t>of the head</a:t>
            </a:r>
            <a:r>
              <a:rPr lang="en-US" dirty="0" smtClean="0"/>
              <a:t>.</a:t>
            </a:r>
          </a:p>
          <a:p>
            <a:pPr algn="l" rtl="0">
              <a:buFont typeface="Wingdings" panose="05000000000000000000" pitchFamily="2" charset="2"/>
              <a:buChar char="Ø"/>
            </a:pPr>
            <a:r>
              <a:rPr lang="en-US" dirty="0"/>
              <a:t>Children should turn to sound</a:t>
            </a:r>
            <a:r>
              <a:rPr lang="en-US" dirty="0" smtClean="0"/>
              <a:t>.</a:t>
            </a:r>
          </a:p>
          <a:p>
            <a:pPr algn="l" rtl="0">
              <a:buFont typeface="Wingdings" panose="05000000000000000000" pitchFamily="2" charset="2"/>
              <a:buChar char="Ø"/>
            </a:pPr>
            <a:r>
              <a:rPr lang="en-US" dirty="0"/>
              <a:t>Minor abnormalities may be signs of renal </a:t>
            </a:r>
            <a:r>
              <a:rPr lang="en-US" dirty="0" smtClean="0"/>
              <a:t>Problems.</a:t>
            </a:r>
            <a:endParaRPr lang="en-US" dirty="0"/>
          </a:p>
        </p:txBody>
      </p:sp>
    </p:spTree>
    <p:extLst>
      <p:ext uri="{BB962C8B-B14F-4D97-AF65-F5344CB8AC3E}">
        <p14:creationId xmlns:p14="http://schemas.microsoft.com/office/powerpoint/2010/main" val="3102118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l"/>
            <a:r>
              <a:rPr lang="en-US" sz="6700" b="1" dirty="0" smtClean="0">
                <a:solidFill>
                  <a:srgbClr val="FF0000"/>
                </a:solidFill>
                <a:latin typeface="Arabic Typesetting" panose="03020402040406030203" pitchFamily="66" charset="-78"/>
                <a:cs typeface="Arabic Typesetting" panose="03020402040406030203" pitchFamily="66" charset="-78"/>
              </a:rPr>
              <a:t>Nose</a:t>
            </a:r>
            <a:r>
              <a:rPr lang="en-US" dirty="0" smtClean="0"/>
              <a:t/>
            </a:r>
            <a:br>
              <a:rPr lang="en-US" dirty="0" smtClean="0"/>
            </a:br>
            <a:endParaRPr lang="en-US" dirty="0"/>
          </a:p>
        </p:txBody>
      </p:sp>
      <p:sp>
        <p:nvSpPr>
          <p:cNvPr id="3" name="عنصر نائب للمحتوى 2"/>
          <p:cNvSpPr>
            <a:spLocks noGrp="1"/>
          </p:cNvSpPr>
          <p:nvPr>
            <p:ph idx="1"/>
          </p:nvPr>
        </p:nvSpPr>
        <p:spPr/>
        <p:txBody>
          <a:bodyPr/>
          <a:lstStyle/>
          <a:p>
            <a:pPr marL="0" indent="0" algn="l">
              <a:buNone/>
            </a:pPr>
            <a:r>
              <a:rPr lang="en-US" b="1" dirty="0"/>
              <a:t>Shape </a:t>
            </a:r>
            <a:r>
              <a:rPr lang="en-US" dirty="0"/>
              <a:t>– symmetrical in placement and </a:t>
            </a:r>
            <a:r>
              <a:rPr lang="en-US" dirty="0" smtClean="0"/>
              <a:t>normal </a:t>
            </a:r>
            <a:r>
              <a:rPr lang="en-US" dirty="0"/>
              <a:t>size</a:t>
            </a:r>
            <a:r>
              <a:rPr lang="en-US" dirty="0" smtClean="0"/>
              <a:t>.</a:t>
            </a:r>
          </a:p>
          <a:p>
            <a:pPr marL="0" indent="0" algn="l">
              <a:buNone/>
            </a:pPr>
            <a:r>
              <a:rPr lang="en-US" b="1" dirty="0"/>
              <a:t>Placement</a:t>
            </a:r>
            <a:r>
              <a:rPr lang="en-US" dirty="0"/>
              <a:t> – located midline on the </a:t>
            </a:r>
            <a:r>
              <a:rPr lang="en-US" dirty="0" smtClean="0"/>
              <a:t>face.</a:t>
            </a:r>
          </a:p>
          <a:p>
            <a:pPr marL="0" indent="0" algn="l">
              <a:buNone/>
            </a:pPr>
            <a:r>
              <a:rPr lang="en-US" b="1" dirty="0"/>
              <a:t>Air follow </a:t>
            </a:r>
            <a:r>
              <a:rPr lang="en-US" dirty="0"/>
              <a:t>– close child’s </a:t>
            </a:r>
            <a:r>
              <a:rPr lang="en-US" dirty="0" smtClean="0"/>
              <a:t>mouth </a:t>
            </a:r>
            <a:r>
              <a:rPr lang="en-US" dirty="0"/>
              <a:t>and </a:t>
            </a:r>
            <a:r>
              <a:rPr lang="en-US" dirty="0" smtClean="0"/>
              <a:t>check it. </a:t>
            </a:r>
          </a:p>
          <a:p>
            <a:pPr marL="0" indent="0" algn="l">
              <a:buNone/>
            </a:pPr>
            <a:r>
              <a:rPr lang="en-US" b="1" dirty="0"/>
              <a:t>Drainage</a:t>
            </a:r>
            <a:r>
              <a:rPr lang="en-US" dirty="0"/>
              <a:t> – assess the </a:t>
            </a:r>
            <a:r>
              <a:rPr lang="en-US" dirty="0" smtClean="0"/>
              <a:t>discharge. </a:t>
            </a:r>
            <a:endParaRPr lang="en-US" dirty="0"/>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530" y="3670479"/>
            <a:ext cx="4790940" cy="2506484"/>
          </a:xfrm>
          <a:prstGeom prst="rect">
            <a:avLst/>
          </a:prstGeom>
        </p:spPr>
      </p:pic>
    </p:spTree>
    <p:extLst>
      <p:ext uri="{BB962C8B-B14F-4D97-AF65-F5344CB8AC3E}">
        <p14:creationId xmlns:p14="http://schemas.microsoft.com/office/powerpoint/2010/main" val="189747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6600" b="1" dirty="0" smtClean="0">
                <a:solidFill>
                  <a:srgbClr val="FF0000"/>
                </a:solidFill>
                <a:latin typeface="Arabic Typesetting" panose="03020402040406030203" pitchFamily="66" charset="-78"/>
                <a:cs typeface="Arabic Typesetting" panose="03020402040406030203" pitchFamily="66" charset="-78"/>
              </a:rPr>
              <a:t>Mouth</a:t>
            </a:r>
            <a:r>
              <a:rPr lang="en-US" dirty="0" smtClean="0"/>
              <a:t> </a:t>
            </a:r>
            <a:endParaRPr lang="en-US" dirty="0"/>
          </a:p>
        </p:txBody>
      </p:sp>
      <p:sp>
        <p:nvSpPr>
          <p:cNvPr id="3" name="عنصر نائب للمحتوى 2"/>
          <p:cNvSpPr>
            <a:spLocks noGrp="1"/>
          </p:cNvSpPr>
          <p:nvPr>
            <p:ph idx="1"/>
          </p:nvPr>
        </p:nvSpPr>
        <p:spPr/>
        <p:txBody>
          <a:bodyPr/>
          <a:lstStyle/>
          <a:p>
            <a:pPr algn="l" rtl="0">
              <a:buFont typeface="Wingdings" panose="05000000000000000000" pitchFamily="2" charset="2"/>
              <a:buChar char="Ø"/>
            </a:pPr>
            <a:r>
              <a:rPr lang="en-US" b="1" dirty="0"/>
              <a:t>Lip color </a:t>
            </a:r>
            <a:r>
              <a:rPr lang="en-US" dirty="0"/>
              <a:t>– normally pinkish see when </a:t>
            </a:r>
            <a:r>
              <a:rPr lang="en-US" dirty="0" smtClean="0"/>
              <a:t>child crying.</a:t>
            </a:r>
          </a:p>
          <a:p>
            <a:pPr algn="l" rtl="0">
              <a:buFont typeface="Wingdings" panose="05000000000000000000" pitchFamily="2" charset="2"/>
              <a:buChar char="Ø"/>
            </a:pPr>
            <a:r>
              <a:rPr lang="en-US" b="1" dirty="0"/>
              <a:t>Mouth Movement </a:t>
            </a:r>
            <a:r>
              <a:rPr lang="en-US" dirty="0"/>
              <a:t>– Mouth and jaw </a:t>
            </a:r>
            <a:r>
              <a:rPr lang="en-US" dirty="0" smtClean="0"/>
              <a:t>should </a:t>
            </a:r>
            <a:r>
              <a:rPr lang="en-US" dirty="0"/>
              <a:t>move equally</a:t>
            </a:r>
            <a:r>
              <a:rPr lang="en-US" dirty="0" smtClean="0"/>
              <a:t>.</a:t>
            </a:r>
          </a:p>
          <a:p>
            <a:pPr algn="l" rtl="0">
              <a:buFont typeface="Wingdings" panose="05000000000000000000" pitchFamily="2" charset="2"/>
              <a:buChar char="Ø"/>
            </a:pPr>
            <a:r>
              <a:rPr lang="en-US" b="1" dirty="0"/>
              <a:t>Tongue</a:t>
            </a:r>
            <a:r>
              <a:rPr lang="en-US" dirty="0"/>
              <a:t> - should be symmetric in shape </a:t>
            </a:r>
            <a:r>
              <a:rPr lang="en-US" dirty="0" smtClean="0"/>
              <a:t>and </a:t>
            </a:r>
            <a:r>
              <a:rPr lang="en-US" dirty="0"/>
              <a:t>free movable</a:t>
            </a:r>
            <a:r>
              <a:rPr lang="en-US" dirty="0" smtClean="0"/>
              <a:t>. </a:t>
            </a:r>
          </a:p>
          <a:p>
            <a:pPr algn="l" rtl="0">
              <a:buFont typeface="Wingdings" panose="05000000000000000000" pitchFamily="2" charset="2"/>
              <a:buChar char="Ø"/>
            </a:pPr>
            <a:r>
              <a:rPr lang="en-US" b="1" dirty="0"/>
              <a:t>Feeding Reflex </a:t>
            </a:r>
            <a:r>
              <a:rPr lang="en-US" dirty="0"/>
              <a:t>– rooting , sucking , </a:t>
            </a:r>
            <a:r>
              <a:rPr lang="en-US" dirty="0" smtClean="0"/>
              <a:t>gagging </a:t>
            </a:r>
            <a:r>
              <a:rPr lang="en-US" dirty="0"/>
              <a:t>and extrusion reflex should be </a:t>
            </a:r>
            <a:r>
              <a:rPr lang="en-US" dirty="0" smtClean="0"/>
              <a:t>present.</a:t>
            </a:r>
          </a:p>
          <a:p>
            <a:pPr algn="l" rtl="0">
              <a:buFont typeface="Wingdings" panose="05000000000000000000" pitchFamily="2" charset="2"/>
              <a:buChar char="Ø"/>
            </a:pPr>
            <a:r>
              <a:rPr lang="en-US" b="1" dirty="0"/>
              <a:t>Teeth</a:t>
            </a:r>
            <a:r>
              <a:rPr lang="en-US" dirty="0"/>
              <a:t> – check the number and </a:t>
            </a:r>
            <a:r>
              <a:rPr lang="en-US" dirty="0" smtClean="0"/>
              <a:t>position</a:t>
            </a:r>
            <a:endParaRPr lang="en-US" dirty="0"/>
          </a:p>
        </p:txBody>
      </p:sp>
    </p:spTree>
    <p:extLst>
      <p:ext uri="{BB962C8B-B14F-4D97-AF65-F5344CB8AC3E}">
        <p14:creationId xmlns:p14="http://schemas.microsoft.com/office/powerpoint/2010/main" val="192448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solidFill>
                  <a:srgbClr val="FF0000"/>
                </a:solidFill>
                <a:latin typeface="+mn-lt"/>
              </a:rPr>
              <a:t>Abnormal Findings</a:t>
            </a:r>
          </a:p>
        </p:txBody>
      </p:sp>
      <p:sp>
        <p:nvSpPr>
          <p:cNvPr id="3" name="عنصر نائب للمحتوى 2"/>
          <p:cNvSpPr>
            <a:spLocks noGrp="1"/>
          </p:cNvSpPr>
          <p:nvPr>
            <p:ph idx="1"/>
          </p:nvPr>
        </p:nvSpPr>
        <p:spPr>
          <a:xfrm>
            <a:off x="838199" y="1825625"/>
            <a:ext cx="10804301" cy="4351338"/>
          </a:xfrm>
        </p:spPr>
        <p:txBody>
          <a:bodyPr/>
          <a:lstStyle/>
          <a:p>
            <a:pPr algn="l" rtl="0">
              <a:buFont typeface="Wingdings" panose="05000000000000000000" pitchFamily="2" charset="2"/>
              <a:buChar char="Ø"/>
            </a:pPr>
            <a:r>
              <a:rPr lang="en-US" dirty="0"/>
              <a:t>Cleft lip and palate</a:t>
            </a:r>
            <a:r>
              <a:rPr lang="en-US" dirty="0" smtClean="0"/>
              <a:t>.</a:t>
            </a:r>
          </a:p>
          <a:p>
            <a:pPr algn="l" rtl="0">
              <a:buFont typeface="Wingdings" panose="05000000000000000000" pitchFamily="2" charset="2"/>
              <a:buChar char="Ø"/>
            </a:pPr>
            <a:r>
              <a:rPr lang="en-US" dirty="0"/>
              <a:t>Asymmetry in lip movement indicate </a:t>
            </a:r>
            <a:r>
              <a:rPr lang="en-US" dirty="0" smtClean="0"/>
              <a:t>7</a:t>
            </a:r>
            <a:r>
              <a:rPr lang="en-US" baseline="30000" dirty="0" smtClean="0"/>
              <a:t>th</a:t>
            </a:r>
            <a:r>
              <a:rPr lang="en-US" dirty="0" smtClean="0"/>
              <a:t> cranial </a:t>
            </a:r>
            <a:r>
              <a:rPr lang="en-US" dirty="0"/>
              <a:t>nerve damage</a:t>
            </a:r>
            <a:r>
              <a:rPr lang="en-US" dirty="0" smtClean="0"/>
              <a:t>.</a:t>
            </a:r>
          </a:p>
          <a:p>
            <a:pPr algn="l" rtl="0">
              <a:buFont typeface="Wingdings" panose="05000000000000000000" pitchFamily="2" charset="2"/>
              <a:buChar char="Ø"/>
            </a:pPr>
            <a:r>
              <a:rPr lang="en-US" dirty="0"/>
              <a:t>Lip cyanosis – indicates respiratory </a:t>
            </a:r>
            <a:r>
              <a:rPr lang="en-US" dirty="0" smtClean="0"/>
              <a:t>distress </a:t>
            </a:r>
          </a:p>
          <a:p>
            <a:pPr algn="l" rtl="0">
              <a:buFont typeface="Wingdings" panose="05000000000000000000" pitchFamily="2" charset="2"/>
              <a:buChar char="Ø"/>
            </a:pPr>
            <a:r>
              <a:rPr lang="en-US" dirty="0"/>
              <a:t>Excessive saliva - indicates may esophageal </a:t>
            </a:r>
            <a:r>
              <a:rPr lang="en-US" dirty="0" smtClean="0"/>
              <a:t>atresia or tracheoesophageal </a:t>
            </a:r>
            <a:r>
              <a:rPr lang="en-US" dirty="0"/>
              <a:t>fistula</a:t>
            </a:r>
            <a:r>
              <a:rPr lang="en-US" dirty="0" smtClean="0"/>
              <a:t>.</a:t>
            </a:r>
          </a:p>
          <a:p>
            <a:pPr algn="l" rtl="0">
              <a:buFont typeface="Wingdings" panose="05000000000000000000" pitchFamily="2" charset="2"/>
              <a:buChar char="Ø"/>
            </a:pPr>
            <a:r>
              <a:rPr lang="en-US" dirty="0"/>
              <a:t>Tight Frenulum refers to </a:t>
            </a:r>
            <a:r>
              <a:rPr lang="en-US" dirty="0" smtClean="0"/>
              <a:t>tongue lie </a:t>
            </a: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627" y="3766802"/>
            <a:ext cx="3391373" cy="2410161"/>
          </a:xfrm>
          <a:prstGeom prst="rect">
            <a:avLst/>
          </a:prstGeom>
        </p:spPr>
      </p:pic>
    </p:spTree>
    <p:extLst>
      <p:ext uri="{BB962C8B-B14F-4D97-AF65-F5344CB8AC3E}">
        <p14:creationId xmlns:p14="http://schemas.microsoft.com/office/powerpoint/2010/main" val="258098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742458"/>
          </a:xfrm>
        </p:spPr>
        <p:txBody>
          <a:bodyPr>
            <a:normAutofit fontScale="90000"/>
          </a:bodyPr>
          <a:lstStyle/>
          <a:p>
            <a:pPr algn="l"/>
            <a:r>
              <a:rPr lang="en-US" sz="6600" b="1" dirty="0" smtClean="0">
                <a:solidFill>
                  <a:srgbClr val="FF0000"/>
                </a:solidFill>
                <a:latin typeface="Arabic Typesetting" panose="03020402040406030203" pitchFamily="66" charset="-78"/>
                <a:cs typeface="Arabic Typesetting" panose="03020402040406030203" pitchFamily="66" charset="-78"/>
              </a:rPr>
              <a:t>Neck </a:t>
            </a:r>
            <a:endParaRPr lang="en-US" sz="6600" b="1" dirty="0">
              <a:solidFill>
                <a:srgbClr val="FF0000"/>
              </a:solidFill>
              <a:latin typeface="Arabic Typesetting" panose="03020402040406030203" pitchFamily="66" charset="-78"/>
              <a:cs typeface="Arabic Typesetting" panose="03020402040406030203" pitchFamily="66" charset="-78"/>
            </a:endParaRPr>
          </a:p>
        </p:txBody>
      </p:sp>
      <p:sp>
        <p:nvSpPr>
          <p:cNvPr id="3" name="عنصر نائب للمحتوى 2"/>
          <p:cNvSpPr>
            <a:spLocks noGrp="1"/>
          </p:cNvSpPr>
          <p:nvPr>
            <p:ph idx="1"/>
          </p:nvPr>
        </p:nvSpPr>
        <p:spPr>
          <a:xfrm>
            <a:off x="141667" y="1107584"/>
            <a:ext cx="11784169" cy="5563672"/>
          </a:xfrm>
        </p:spPr>
        <p:txBody>
          <a:bodyPr/>
          <a:lstStyle/>
          <a:p>
            <a:pPr algn="l" rtl="0">
              <a:buFont typeface="Wingdings" panose="05000000000000000000" pitchFamily="2" charset="2"/>
              <a:buChar char="Ø"/>
            </a:pPr>
            <a:r>
              <a:rPr lang="en-US" dirty="0"/>
              <a:t>Neck lengthens at 2 to 3 years </a:t>
            </a:r>
            <a:r>
              <a:rPr lang="en-US" dirty="0" smtClean="0"/>
              <a:t>old</a:t>
            </a:r>
          </a:p>
          <a:p>
            <a:pPr algn="l" rtl="0">
              <a:buFont typeface="Wingdings" panose="05000000000000000000" pitchFamily="2" charset="2"/>
              <a:buChar char="Ø"/>
            </a:pPr>
            <a:r>
              <a:rPr lang="en-US" dirty="0"/>
              <a:t>Infant’s heal usually not strong enough to </a:t>
            </a:r>
            <a:r>
              <a:rPr lang="en-US" dirty="0" smtClean="0"/>
              <a:t>support </a:t>
            </a:r>
            <a:r>
              <a:rPr lang="en-US" dirty="0"/>
              <a:t>the head</a:t>
            </a:r>
            <a:r>
              <a:rPr lang="en-US" dirty="0" smtClean="0"/>
              <a:t>.</a:t>
            </a:r>
          </a:p>
          <a:p>
            <a:pPr algn="l" rtl="0">
              <a:buFont typeface="Wingdings" panose="05000000000000000000" pitchFamily="2" charset="2"/>
              <a:buChar char="Ø"/>
            </a:pPr>
            <a:r>
              <a:rPr lang="en-US" dirty="0"/>
              <a:t>The thymus gland usually enlarged due to </a:t>
            </a:r>
            <a:r>
              <a:rPr lang="en-US" dirty="0" smtClean="0"/>
              <a:t>rapid </a:t>
            </a:r>
            <a:r>
              <a:rPr lang="en-US" dirty="0"/>
              <a:t>growth of the gland </a:t>
            </a:r>
            <a:r>
              <a:rPr lang="en-US" dirty="0" smtClean="0"/>
              <a:t>tissue. </a:t>
            </a:r>
          </a:p>
          <a:p>
            <a:pPr marL="0" indent="0" algn="l" rtl="0">
              <a:buNone/>
            </a:pPr>
            <a:endParaRPr lang="en-US" b="1" dirty="0" smtClean="0">
              <a:solidFill>
                <a:srgbClr val="FF0000"/>
              </a:solidFill>
            </a:endParaRPr>
          </a:p>
          <a:p>
            <a:pPr marL="0" indent="0" algn="l" rtl="0">
              <a:buNone/>
            </a:pPr>
            <a:r>
              <a:rPr lang="en-US" b="1" dirty="0" smtClean="0">
                <a:solidFill>
                  <a:srgbClr val="FF0000"/>
                </a:solidFill>
              </a:rPr>
              <a:t>Abnormal </a:t>
            </a:r>
            <a:r>
              <a:rPr lang="en-US" b="1" dirty="0">
                <a:solidFill>
                  <a:srgbClr val="FF0000"/>
                </a:solidFill>
              </a:rPr>
              <a:t>Findings</a:t>
            </a:r>
            <a:endParaRPr lang="en-US" b="1" dirty="0" smtClean="0">
              <a:solidFill>
                <a:srgbClr val="FF0000"/>
              </a:solidFill>
            </a:endParaRPr>
          </a:p>
          <a:p>
            <a:pPr algn="l" rtl="0">
              <a:buFont typeface="Wingdings" panose="05000000000000000000" pitchFamily="2" charset="2"/>
              <a:buChar char="Ø"/>
            </a:pPr>
            <a:r>
              <a:rPr lang="en-US" b="1" dirty="0" smtClean="0"/>
              <a:t>Thyroid </a:t>
            </a:r>
            <a:r>
              <a:rPr lang="en-US" b="1" dirty="0"/>
              <a:t>gland </a:t>
            </a:r>
            <a:r>
              <a:rPr lang="en-US" dirty="0"/>
              <a:t>– enlarged may be goiter </a:t>
            </a:r>
            <a:r>
              <a:rPr lang="en-US" dirty="0" smtClean="0"/>
              <a:t>or </a:t>
            </a:r>
            <a:r>
              <a:rPr lang="en-US" dirty="0"/>
              <a:t>hyperactive thyroid</a:t>
            </a:r>
            <a:r>
              <a:rPr lang="en-US" dirty="0" smtClean="0"/>
              <a:t>.</a:t>
            </a:r>
          </a:p>
          <a:p>
            <a:pPr algn="l" rtl="0">
              <a:buFont typeface="Wingdings" panose="05000000000000000000" pitchFamily="2" charset="2"/>
              <a:buChar char="Ø"/>
            </a:pPr>
            <a:r>
              <a:rPr lang="en-US" b="1" dirty="0"/>
              <a:t>Limit neck movement- </a:t>
            </a:r>
            <a:r>
              <a:rPr lang="en-US" dirty="0"/>
              <a:t>main signs of </a:t>
            </a:r>
            <a:r>
              <a:rPr lang="en-US" dirty="0" smtClean="0"/>
              <a:t>meningitis.</a:t>
            </a:r>
          </a:p>
          <a:p>
            <a:pPr algn="l" rtl="0">
              <a:buFont typeface="Wingdings" panose="05000000000000000000" pitchFamily="2" charset="2"/>
              <a:buChar char="Ø"/>
            </a:pPr>
            <a:r>
              <a:rPr lang="en-US" b="1" dirty="0"/>
              <a:t>Rigidity of the neck </a:t>
            </a:r>
            <a:r>
              <a:rPr lang="en-US" dirty="0"/>
              <a:t>– may be injury of </a:t>
            </a:r>
            <a:r>
              <a:rPr lang="en-US" dirty="0" smtClean="0"/>
              <a:t>the </a:t>
            </a:r>
            <a:r>
              <a:rPr lang="en-US" dirty="0"/>
              <a:t>neck </a:t>
            </a:r>
            <a:r>
              <a:rPr lang="en-US" dirty="0" smtClean="0"/>
              <a:t>muscles.</a:t>
            </a:r>
            <a:endParaRPr lang="en-US" dirty="0"/>
          </a:p>
        </p:txBody>
      </p:sp>
    </p:spTree>
    <p:extLst>
      <p:ext uri="{BB962C8B-B14F-4D97-AF65-F5344CB8AC3E}">
        <p14:creationId xmlns:p14="http://schemas.microsoft.com/office/powerpoint/2010/main" val="1341512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678064"/>
          </a:xfrm>
        </p:spPr>
        <p:txBody>
          <a:bodyPr>
            <a:normAutofit fontScale="90000"/>
          </a:bodyPr>
          <a:lstStyle/>
          <a:p>
            <a:pPr algn="l"/>
            <a:r>
              <a:rPr lang="en-US" sz="6000" b="1" dirty="0" smtClean="0">
                <a:solidFill>
                  <a:srgbClr val="FF0000"/>
                </a:solidFill>
                <a:latin typeface="Arabic Typesetting" panose="03020402040406030203" pitchFamily="66" charset="-78"/>
                <a:cs typeface="Arabic Typesetting" panose="03020402040406030203" pitchFamily="66" charset="-78"/>
              </a:rPr>
              <a:t>Chest </a:t>
            </a:r>
            <a:endParaRPr lang="en-US" sz="6000" b="1" dirty="0">
              <a:solidFill>
                <a:srgbClr val="FF0000"/>
              </a:solidFill>
              <a:latin typeface="Arabic Typesetting" panose="03020402040406030203" pitchFamily="66" charset="-78"/>
              <a:cs typeface="Arabic Typesetting" panose="03020402040406030203" pitchFamily="66" charset="-78"/>
            </a:endParaRPr>
          </a:p>
        </p:txBody>
      </p:sp>
      <p:sp>
        <p:nvSpPr>
          <p:cNvPr id="3" name="عنصر نائب للمحتوى 2"/>
          <p:cNvSpPr>
            <a:spLocks noGrp="1"/>
          </p:cNvSpPr>
          <p:nvPr>
            <p:ph idx="1"/>
          </p:nvPr>
        </p:nvSpPr>
        <p:spPr>
          <a:xfrm>
            <a:off x="231820" y="1043190"/>
            <a:ext cx="11121980" cy="5814810"/>
          </a:xfrm>
        </p:spPr>
        <p:txBody>
          <a:bodyPr/>
          <a:lstStyle/>
          <a:p>
            <a:pPr marL="0" indent="0" algn="l">
              <a:buNone/>
            </a:pPr>
            <a:r>
              <a:rPr lang="en-US" b="1" dirty="0"/>
              <a:t>Shape </a:t>
            </a:r>
            <a:r>
              <a:rPr lang="en-US" dirty="0"/>
              <a:t>– looks small in relation to head in </a:t>
            </a:r>
            <a:r>
              <a:rPr lang="en-US" dirty="0" smtClean="0"/>
              <a:t>infants.</a:t>
            </a:r>
          </a:p>
          <a:p>
            <a:pPr algn="l" rtl="0">
              <a:buFont typeface="Wingdings" panose="05000000000000000000" pitchFamily="2" charset="2"/>
              <a:buChar char="Ø"/>
            </a:pPr>
            <a:r>
              <a:rPr lang="en-US" dirty="0"/>
              <a:t>Shoulders are sloping</a:t>
            </a:r>
            <a:r>
              <a:rPr lang="en-US" dirty="0" smtClean="0"/>
              <a:t>.</a:t>
            </a:r>
          </a:p>
          <a:p>
            <a:pPr marL="0" indent="0" algn="l">
              <a:buNone/>
            </a:pPr>
            <a:r>
              <a:rPr lang="en-US" b="1" dirty="0"/>
              <a:t>Heart rate </a:t>
            </a:r>
            <a:r>
              <a:rPr lang="en-US" dirty="0"/>
              <a:t>– left </a:t>
            </a:r>
            <a:r>
              <a:rPr lang="en-US" dirty="0" smtClean="0"/>
              <a:t>side</a:t>
            </a:r>
          </a:p>
          <a:p>
            <a:pPr algn="l" rtl="0">
              <a:buFont typeface="Wingdings" panose="05000000000000000000" pitchFamily="2" charset="2"/>
              <a:buChar char="Ø"/>
            </a:pPr>
            <a:r>
              <a:rPr lang="en-US" dirty="0"/>
              <a:t>Breathing rate with abdominal muscles </a:t>
            </a:r>
            <a:r>
              <a:rPr lang="en-US" dirty="0" smtClean="0"/>
              <a:t>should check.</a:t>
            </a:r>
          </a:p>
          <a:p>
            <a:pPr marL="0" indent="0" algn="l" rtl="0">
              <a:buNone/>
            </a:pPr>
            <a:endParaRPr lang="en-US" b="1" dirty="0" smtClean="0">
              <a:solidFill>
                <a:srgbClr val="FF0000"/>
              </a:solidFill>
            </a:endParaRPr>
          </a:p>
          <a:p>
            <a:pPr marL="0" indent="0" algn="l" rtl="0">
              <a:buNone/>
            </a:pPr>
            <a:r>
              <a:rPr lang="en-US" b="1" dirty="0" smtClean="0">
                <a:solidFill>
                  <a:srgbClr val="FF0000"/>
                </a:solidFill>
              </a:rPr>
              <a:t>Abnormal Findings</a:t>
            </a:r>
          </a:p>
          <a:p>
            <a:pPr algn="l" rtl="0">
              <a:buFont typeface="Wingdings" panose="05000000000000000000" pitchFamily="2" charset="2"/>
              <a:buChar char="Ø"/>
            </a:pPr>
            <a:r>
              <a:rPr lang="en-US" dirty="0" smtClean="0"/>
              <a:t>Chest </a:t>
            </a:r>
            <a:r>
              <a:rPr lang="en-US" dirty="0"/>
              <a:t>retraction – respiratory </a:t>
            </a:r>
            <a:r>
              <a:rPr lang="en-US" dirty="0" smtClean="0"/>
              <a:t>distress</a:t>
            </a:r>
          </a:p>
          <a:p>
            <a:pPr algn="l" rtl="0">
              <a:buFont typeface="Wingdings" panose="05000000000000000000" pitchFamily="2" charset="2"/>
              <a:buChar char="Ø"/>
            </a:pPr>
            <a:r>
              <a:rPr lang="en-US" dirty="0"/>
              <a:t>Bulging of the chest – pneumothorax</a:t>
            </a:r>
            <a:r>
              <a:rPr lang="en-US" dirty="0" smtClean="0"/>
              <a:t>.</a:t>
            </a:r>
          </a:p>
          <a:p>
            <a:pPr algn="l" rtl="0">
              <a:buFont typeface="Wingdings" panose="05000000000000000000" pitchFamily="2" charset="2"/>
              <a:buChar char="Ø"/>
            </a:pPr>
            <a:r>
              <a:rPr lang="en-US" dirty="0"/>
              <a:t>Malformation – funnel </a:t>
            </a:r>
            <a:r>
              <a:rPr lang="en-US" dirty="0" smtClean="0"/>
              <a:t>shape</a:t>
            </a:r>
          </a:p>
          <a:p>
            <a:pPr algn="l" rtl="0">
              <a:buFont typeface="Wingdings" panose="05000000000000000000" pitchFamily="2" charset="2"/>
              <a:buChar char="Ø"/>
            </a:pPr>
            <a:r>
              <a:rPr lang="en-US" dirty="0"/>
              <a:t>Displacement of the heart toward the </a:t>
            </a:r>
            <a:r>
              <a:rPr lang="en-US" dirty="0" smtClean="0"/>
              <a:t>right </a:t>
            </a:r>
            <a:r>
              <a:rPr lang="en-US" dirty="0"/>
              <a:t>– diaphragmatic </a:t>
            </a:r>
            <a:r>
              <a:rPr lang="en-US" dirty="0" smtClean="0"/>
              <a:t>hernia</a:t>
            </a:r>
          </a:p>
          <a:p>
            <a:pPr marL="0" indent="0" algn="l">
              <a:buNone/>
            </a:pP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8286" y="3137414"/>
            <a:ext cx="2028825" cy="2257425"/>
          </a:xfrm>
          <a:prstGeom prst="rect">
            <a:avLst/>
          </a:prstGeom>
        </p:spPr>
      </p:pic>
    </p:spTree>
    <p:extLst>
      <p:ext uri="{BB962C8B-B14F-4D97-AF65-F5344CB8AC3E}">
        <p14:creationId xmlns:p14="http://schemas.microsoft.com/office/powerpoint/2010/main" val="261437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935641"/>
          </a:xfrm>
        </p:spPr>
        <p:txBody>
          <a:bodyPr>
            <a:normAutofit/>
          </a:bodyPr>
          <a:lstStyle/>
          <a:p>
            <a:pPr algn="l"/>
            <a:r>
              <a:rPr lang="en-US" sz="4000" b="1" dirty="0">
                <a:solidFill>
                  <a:srgbClr val="FF0000"/>
                </a:solidFill>
                <a:latin typeface="+mn-lt"/>
              </a:rPr>
              <a:t>Vital Signs</a:t>
            </a:r>
          </a:p>
        </p:txBody>
      </p:sp>
      <p:sp>
        <p:nvSpPr>
          <p:cNvPr id="3" name="عنصر نائب للمحتوى 2"/>
          <p:cNvSpPr>
            <a:spLocks noGrp="1"/>
          </p:cNvSpPr>
          <p:nvPr>
            <p:ph idx="1"/>
          </p:nvPr>
        </p:nvSpPr>
        <p:spPr>
          <a:xfrm>
            <a:off x="231819" y="1300766"/>
            <a:ext cx="11487955" cy="5241702"/>
          </a:xfrm>
        </p:spPr>
        <p:txBody>
          <a:bodyPr>
            <a:normAutofit/>
          </a:bodyPr>
          <a:lstStyle/>
          <a:p>
            <a:pPr marL="0" indent="0" algn="l">
              <a:buNone/>
            </a:pPr>
            <a:r>
              <a:rPr lang="en-US" b="1" dirty="0" smtClean="0">
                <a:solidFill>
                  <a:schemeClr val="accent5">
                    <a:lumMod val="75000"/>
                  </a:schemeClr>
                </a:solidFill>
              </a:rPr>
              <a:t>1- TEMPERATURE</a:t>
            </a:r>
          </a:p>
          <a:p>
            <a:pPr algn="l" rtl="0">
              <a:buFont typeface="Wingdings" panose="05000000000000000000" pitchFamily="2" charset="2"/>
              <a:buChar char="Ø"/>
            </a:pPr>
            <a:r>
              <a:rPr lang="en-US" dirty="0" smtClean="0"/>
              <a:t>newborn </a:t>
            </a:r>
            <a:r>
              <a:rPr lang="en-US" dirty="0"/>
              <a:t>temperature is </a:t>
            </a:r>
            <a:r>
              <a:rPr lang="en-US" b="1" dirty="0" smtClean="0"/>
              <a:t>36.3 c  - 37.2c </a:t>
            </a:r>
          </a:p>
          <a:p>
            <a:pPr algn="l" rtl="0">
              <a:buFont typeface="Wingdings" panose="05000000000000000000" pitchFamily="2" charset="2"/>
              <a:buChar char="Ø"/>
            </a:pPr>
            <a:r>
              <a:rPr lang="en-US" dirty="0"/>
              <a:t>Heat regulation is the important task in </a:t>
            </a:r>
            <a:r>
              <a:rPr lang="en-US" dirty="0" smtClean="0"/>
              <a:t>the </a:t>
            </a:r>
            <a:r>
              <a:rPr lang="en-US" dirty="0"/>
              <a:t>newborn nursing care they are easy to </a:t>
            </a:r>
            <a:r>
              <a:rPr lang="en-US" dirty="0" smtClean="0"/>
              <a:t>loss </a:t>
            </a:r>
            <a:r>
              <a:rPr lang="en-US" dirty="0"/>
              <a:t>body temperature due to immaturity </a:t>
            </a:r>
            <a:r>
              <a:rPr lang="en-US" dirty="0" smtClean="0"/>
              <a:t>of </a:t>
            </a:r>
            <a:r>
              <a:rPr lang="en-US" dirty="0"/>
              <a:t>temperature regulating system, little </a:t>
            </a:r>
            <a:r>
              <a:rPr lang="en-US" dirty="0" smtClean="0"/>
              <a:t>amount </a:t>
            </a:r>
            <a:r>
              <a:rPr lang="en-US" dirty="0"/>
              <a:t>of subcutaneous fatty tissue and </a:t>
            </a:r>
            <a:r>
              <a:rPr lang="en-US" dirty="0" smtClean="0"/>
              <a:t>large </a:t>
            </a:r>
            <a:r>
              <a:rPr lang="en-US" dirty="0"/>
              <a:t>body surface</a:t>
            </a:r>
            <a:r>
              <a:rPr lang="en-US" dirty="0" smtClean="0"/>
              <a:t>. </a:t>
            </a:r>
          </a:p>
          <a:p>
            <a:pPr algn="l" rtl="0">
              <a:buFont typeface="Wingdings" panose="05000000000000000000" pitchFamily="2" charset="2"/>
              <a:buChar char="Ø"/>
            </a:pPr>
            <a:r>
              <a:rPr lang="en-US" dirty="0"/>
              <a:t>The method of choice when obtaining </a:t>
            </a:r>
            <a:r>
              <a:rPr lang="en-US" dirty="0" smtClean="0"/>
              <a:t>the temperature </a:t>
            </a:r>
            <a:r>
              <a:rPr lang="en-US" dirty="0"/>
              <a:t>of the children below 6 years </a:t>
            </a:r>
            <a:r>
              <a:rPr lang="en-US" dirty="0" smtClean="0"/>
              <a:t>old </a:t>
            </a:r>
            <a:r>
              <a:rPr lang="en-US" dirty="0"/>
              <a:t>is the axillary because it is safer and </a:t>
            </a:r>
            <a:r>
              <a:rPr lang="en-US" dirty="0" smtClean="0"/>
              <a:t>more </a:t>
            </a:r>
            <a:r>
              <a:rPr lang="en-US" dirty="0"/>
              <a:t>accessible. </a:t>
            </a:r>
            <a:r>
              <a:rPr lang="en-US" dirty="0" smtClean="0"/>
              <a:t>The </a:t>
            </a:r>
            <a:r>
              <a:rPr lang="en-US" dirty="0"/>
              <a:t>nurse should put the thermometer in </a:t>
            </a:r>
            <a:r>
              <a:rPr lang="en-US" dirty="0" smtClean="0"/>
              <a:t>the </a:t>
            </a:r>
            <a:r>
              <a:rPr lang="en-US" dirty="0"/>
              <a:t>axilla for 5 </a:t>
            </a:r>
            <a:r>
              <a:rPr lang="en-US" dirty="0" smtClean="0"/>
              <a:t>minutes. </a:t>
            </a:r>
            <a:endParaRPr lang="en-US" dirty="0"/>
          </a:p>
          <a:p>
            <a:pPr marL="0" indent="0" algn="l">
              <a:buNone/>
            </a:pPr>
            <a:endParaRPr lang="en-US" dirty="0" smtClean="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552" y="4799393"/>
            <a:ext cx="2619375" cy="1743075"/>
          </a:xfrm>
          <a:prstGeom prst="rect">
            <a:avLst/>
          </a:prstGeom>
        </p:spPr>
      </p:pic>
    </p:spTree>
    <p:extLst>
      <p:ext uri="{BB962C8B-B14F-4D97-AF65-F5344CB8AC3E}">
        <p14:creationId xmlns:p14="http://schemas.microsoft.com/office/powerpoint/2010/main" val="151637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1"/>
            <a:ext cx="10515600" cy="875762"/>
          </a:xfrm>
        </p:spPr>
        <p:txBody>
          <a:bodyPr/>
          <a:lstStyle/>
          <a:p>
            <a:pPr algn="l"/>
            <a:r>
              <a:rPr lang="en-US" b="1" dirty="0">
                <a:solidFill>
                  <a:srgbClr val="FF0000"/>
                </a:solidFill>
                <a:latin typeface="Aldhabi" panose="01000000000000000000" pitchFamily="2" charset="-78"/>
                <a:cs typeface="Aldhabi" panose="01000000000000000000" pitchFamily="2" charset="-78"/>
              </a:rPr>
              <a:t>RESPIRATORY RATE</a:t>
            </a:r>
          </a:p>
        </p:txBody>
      </p:sp>
      <p:sp>
        <p:nvSpPr>
          <p:cNvPr id="3" name="عنصر نائب للمحتوى 2"/>
          <p:cNvSpPr>
            <a:spLocks noGrp="1"/>
          </p:cNvSpPr>
          <p:nvPr>
            <p:ph idx="1"/>
          </p:nvPr>
        </p:nvSpPr>
        <p:spPr>
          <a:xfrm>
            <a:off x="463639" y="875764"/>
            <a:ext cx="10890161" cy="5769736"/>
          </a:xfrm>
        </p:spPr>
        <p:txBody>
          <a:bodyPr/>
          <a:lstStyle/>
          <a:p>
            <a:pPr algn="l" rtl="0">
              <a:buFont typeface="Wingdings" panose="05000000000000000000" pitchFamily="2" charset="2"/>
              <a:buChar char="Ø"/>
            </a:pPr>
            <a:r>
              <a:rPr lang="en-US" b="1" dirty="0"/>
              <a:t>Range</a:t>
            </a:r>
            <a:r>
              <a:rPr lang="en-US" dirty="0"/>
              <a:t> from 30 to 60 breaths per </a:t>
            </a:r>
            <a:r>
              <a:rPr lang="en-US" dirty="0" smtClean="0"/>
              <a:t>minute</a:t>
            </a:r>
          </a:p>
          <a:p>
            <a:pPr algn="l" rtl="0">
              <a:buFont typeface="Wingdings" panose="05000000000000000000" pitchFamily="2" charset="2"/>
              <a:buChar char="Ø"/>
            </a:pPr>
            <a:r>
              <a:rPr lang="en-US" dirty="0"/>
              <a:t>Respiratory rate (RR) shows down during </a:t>
            </a:r>
            <a:r>
              <a:rPr lang="en-US" dirty="0" smtClean="0"/>
              <a:t>the </a:t>
            </a:r>
            <a:r>
              <a:rPr lang="en-US" dirty="0"/>
              <a:t>infancy period</a:t>
            </a:r>
            <a:r>
              <a:rPr lang="en-US" dirty="0" smtClean="0"/>
              <a:t>.</a:t>
            </a:r>
          </a:p>
          <a:p>
            <a:pPr algn="l" rtl="0">
              <a:buFont typeface="Wingdings" panose="05000000000000000000" pitchFamily="2" charset="2"/>
              <a:buChar char="Ø"/>
            </a:pPr>
            <a:r>
              <a:rPr lang="en-US" dirty="0"/>
              <a:t>The nurse need to check the abdominal </a:t>
            </a:r>
            <a:r>
              <a:rPr lang="en-US" dirty="0" smtClean="0"/>
              <a:t>and </a:t>
            </a:r>
            <a:r>
              <a:rPr lang="en-US" dirty="0"/>
              <a:t>the diaphragmatic area the chest and </a:t>
            </a:r>
            <a:r>
              <a:rPr lang="en-US" dirty="0" smtClean="0"/>
              <a:t>abdomen </a:t>
            </a:r>
            <a:r>
              <a:rPr lang="en-US" dirty="0"/>
              <a:t>should rise at the same time </a:t>
            </a:r>
            <a:r>
              <a:rPr lang="en-US" dirty="0" smtClean="0"/>
              <a:t>during </a:t>
            </a:r>
            <a:r>
              <a:rPr lang="en-US" dirty="0"/>
              <a:t>the infancy </a:t>
            </a:r>
            <a:r>
              <a:rPr lang="en-US" dirty="0" smtClean="0"/>
              <a:t>period. </a:t>
            </a:r>
          </a:p>
          <a:p>
            <a:pPr marL="0" indent="0" algn="l" rtl="0">
              <a:buNone/>
            </a:pPr>
            <a:r>
              <a:rPr lang="en-US" dirty="0">
                <a:solidFill>
                  <a:srgbClr val="FF0000"/>
                </a:solidFill>
              </a:rPr>
              <a:t>Signs of Respiratory Distress</a:t>
            </a:r>
            <a:r>
              <a:rPr lang="en-US" dirty="0" smtClean="0">
                <a:solidFill>
                  <a:srgbClr val="FF0000"/>
                </a:solidFill>
              </a:rPr>
              <a:t>:</a:t>
            </a:r>
          </a:p>
          <a:p>
            <a:pPr algn="l" rtl="0">
              <a:buFont typeface="Wingdings" panose="05000000000000000000" pitchFamily="2" charset="2"/>
              <a:buChar char="Ø"/>
            </a:pPr>
            <a:r>
              <a:rPr lang="en-US" b="1" dirty="0"/>
              <a:t>Nasal flaring</a:t>
            </a:r>
            <a:r>
              <a:rPr lang="en-US" dirty="0" smtClean="0"/>
              <a:t>.</a:t>
            </a:r>
          </a:p>
          <a:p>
            <a:pPr algn="l" rtl="0">
              <a:buFont typeface="Wingdings" panose="05000000000000000000" pitchFamily="2" charset="2"/>
              <a:buChar char="Ø"/>
            </a:pPr>
            <a:r>
              <a:rPr lang="en-US" b="1" dirty="0"/>
              <a:t>Chest retraction</a:t>
            </a:r>
            <a:r>
              <a:rPr lang="en-US" dirty="0"/>
              <a:t>, </a:t>
            </a:r>
            <a:r>
              <a:rPr lang="en-US" dirty="0" err="1" smtClean="0"/>
              <a:t>indrawing</a:t>
            </a:r>
            <a:r>
              <a:rPr lang="en-US" dirty="0" smtClean="0"/>
              <a:t> </a:t>
            </a:r>
            <a:r>
              <a:rPr lang="en-US" dirty="0"/>
              <a:t>of the chest </a:t>
            </a:r>
            <a:r>
              <a:rPr lang="en-US" dirty="0" smtClean="0"/>
              <a:t>when </a:t>
            </a:r>
            <a:r>
              <a:rPr lang="en-US" dirty="0"/>
              <a:t>breathing</a:t>
            </a:r>
            <a:r>
              <a:rPr lang="en-US" dirty="0" smtClean="0"/>
              <a:t>.</a:t>
            </a:r>
          </a:p>
          <a:p>
            <a:pPr algn="l" rtl="0">
              <a:buFont typeface="Wingdings" panose="05000000000000000000" pitchFamily="2" charset="2"/>
              <a:buChar char="Ø"/>
            </a:pPr>
            <a:r>
              <a:rPr lang="en-US" b="1" dirty="0"/>
              <a:t>See-saw respiration </a:t>
            </a:r>
            <a:r>
              <a:rPr lang="en-US" dirty="0"/>
              <a:t>, </a:t>
            </a:r>
            <a:r>
              <a:rPr lang="en-US" dirty="0" err="1"/>
              <a:t>indrawing</a:t>
            </a:r>
            <a:r>
              <a:rPr lang="en-US" dirty="0"/>
              <a:t> of the chest </a:t>
            </a:r>
            <a:r>
              <a:rPr lang="en-US" dirty="0" smtClean="0"/>
              <a:t>and </a:t>
            </a:r>
            <a:r>
              <a:rPr lang="en-US" dirty="0"/>
              <a:t>rising of the abdomen during </a:t>
            </a:r>
            <a:r>
              <a:rPr lang="en-US" dirty="0" smtClean="0"/>
              <a:t>inspiration.</a:t>
            </a:r>
          </a:p>
          <a:p>
            <a:pPr algn="l" rtl="0">
              <a:buFont typeface="Wingdings" panose="05000000000000000000" pitchFamily="2" charset="2"/>
              <a:buChar char="Ø"/>
            </a:pPr>
            <a:r>
              <a:rPr lang="en-US" dirty="0"/>
              <a:t> </a:t>
            </a:r>
            <a:r>
              <a:rPr lang="en-US" b="1" dirty="0"/>
              <a:t>Cyanosis</a:t>
            </a:r>
            <a:r>
              <a:rPr lang="en-US" dirty="0"/>
              <a:t> of the hand and feet</a:t>
            </a:r>
            <a:r>
              <a:rPr lang="en-US" dirty="0" smtClean="0"/>
              <a:t>. </a:t>
            </a:r>
          </a:p>
          <a:p>
            <a:pPr algn="l" rtl="0">
              <a:buFont typeface="Wingdings" panose="05000000000000000000" pitchFamily="2" charset="2"/>
              <a:buChar char="Ø"/>
            </a:pPr>
            <a:r>
              <a:rPr lang="en-US" b="1" dirty="0"/>
              <a:t>Respiratory grunting </a:t>
            </a:r>
            <a:r>
              <a:rPr lang="en-US" dirty="0"/>
              <a:t>– noisy respiration. </a:t>
            </a:r>
            <a:r>
              <a:rPr lang="en-US" b="1" dirty="0"/>
              <a:t>Wheezing</a:t>
            </a:r>
          </a:p>
        </p:txBody>
      </p:sp>
    </p:spTree>
    <p:extLst>
      <p:ext uri="{BB962C8B-B14F-4D97-AF65-F5344CB8AC3E}">
        <p14:creationId xmlns:p14="http://schemas.microsoft.com/office/powerpoint/2010/main" val="2216738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613669"/>
          </a:xfrm>
        </p:spPr>
        <p:txBody>
          <a:bodyPr>
            <a:normAutofit fontScale="90000"/>
          </a:bodyPr>
          <a:lstStyle/>
          <a:p>
            <a:pPr algn="l"/>
            <a:r>
              <a:rPr lang="en-US" b="1" dirty="0">
                <a:solidFill>
                  <a:srgbClr val="FF0000"/>
                </a:solidFill>
                <a:latin typeface="Andalus" panose="02020603050405020304" pitchFamily="18" charset="-78"/>
                <a:cs typeface="Andalus" panose="02020603050405020304" pitchFamily="18" charset="-78"/>
              </a:rPr>
              <a:t>HEART RATE</a:t>
            </a:r>
          </a:p>
        </p:txBody>
      </p:sp>
      <p:sp>
        <p:nvSpPr>
          <p:cNvPr id="3" name="عنصر نائب للمحتوى 2"/>
          <p:cNvSpPr>
            <a:spLocks noGrp="1"/>
          </p:cNvSpPr>
          <p:nvPr>
            <p:ph idx="1"/>
          </p:nvPr>
        </p:nvSpPr>
        <p:spPr>
          <a:xfrm>
            <a:off x="373486" y="1094704"/>
            <a:ext cx="11513713" cy="5486400"/>
          </a:xfrm>
        </p:spPr>
        <p:txBody>
          <a:bodyPr/>
          <a:lstStyle/>
          <a:p>
            <a:pPr algn="l" rtl="0">
              <a:buFont typeface="Wingdings" panose="05000000000000000000" pitchFamily="2" charset="2"/>
              <a:buChar char="Ø"/>
            </a:pPr>
            <a:r>
              <a:rPr lang="en-US" dirty="0"/>
              <a:t>Full term infants have heart rate that </a:t>
            </a:r>
            <a:r>
              <a:rPr lang="en-US" dirty="0" smtClean="0"/>
              <a:t>ranges </a:t>
            </a:r>
            <a:r>
              <a:rPr lang="en-US" dirty="0"/>
              <a:t>from 120 to 150 bpm</a:t>
            </a:r>
            <a:r>
              <a:rPr lang="en-US" dirty="0" smtClean="0"/>
              <a:t>.</a:t>
            </a:r>
          </a:p>
          <a:p>
            <a:pPr algn="l" rtl="0">
              <a:buFont typeface="Wingdings" panose="05000000000000000000" pitchFamily="2" charset="2"/>
              <a:buChar char="Ø"/>
            </a:pPr>
            <a:r>
              <a:rPr lang="en-US" dirty="0"/>
              <a:t>Rhythm is char rate increasing with </a:t>
            </a:r>
            <a:r>
              <a:rPr lang="en-US" dirty="0" smtClean="0"/>
              <a:t>inspiration </a:t>
            </a:r>
            <a:r>
              <a:rPr lang="en-US" dirty="0"/>
              <a:t>and decreasing </a:t>
            </a:r>
            <a:r>
              <a:rPr lang="en-US" dirty="0" smtClean="0"/>
              <a:t>when expiration.</a:t>
            </a:r>
          </a:p>
          <a:p>
            <a:pPr algn="l" rtl="0">
              <a:buFont typeface="Wingdings" panose="05000000000000000000" pitchFamily="2" charset="2"/>
              <a:buChar char="Ø"/>
            </a:pPr>
            <a:r>
              <a:rPr lang="en-US" dirty="0"/>
              <a:t>Heartbeat in newborn is often irregular</a:t>
            </a:r>
            <a:r>
              <a:rPr lang="en-US" dirty="0" smtClean="0"/>
              <a:t>.</a:t>
            </a:r>
          </a:p>
          <a:p>
            <a:pPr algn="l" rtl="0">
              <a:buFont typeface="Wingdings" panose="05000000000000000000" pitchFamily="2" charset="2"/>
              <a:buChar char="Ø"/>
            </a:pPr>
            <a:r>
              <a:rPr lang="en-US" dirty="0"/>
              <a:t>Nurse need to take apical pulse and </a:t>
            </a:r>
            <a:r>
              <a:rPr lang="en-US" dirty="0" smtClean="0"/>
              <a:t>respiration </a:t>
            </a:r>
            <a:r>
              <a:rPr lang="en-US" dirty="0"/>
              <a:t>while the child sleeping to </a:t>
            </a:r>
          </a:p>
          <a:p>
            <a:pPr marL="0" indent="0" algn="l">
              <a:buNone/>
            </a:pPr>
            <a:r>
              <a:rPr lang="en-US" dirty="0"/>
              <a:t>obtain accurate </a:t>
            </a:r>
            <a:r>
              <a:rPr lang="en-US" dirty="0" smtClean="0"/>
              <a:t>results. </a:t>
            </a:r>
            <a:endParaRPr lang="en-US" dirty="0"/>
          </a:p>
        </p:txBody>
      </p:sp>
    </p:spTree>
    <p:extLst>
      <p:ext uri="{BB962C8B-B14F-4D97-AF65-F5344CB8AC3E}">
        <p14:creationId xmlns:p14="http://schemas.microsoft.com/office/powerpoint/2010/main" val="197820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b="1" dirty="0">
                <a:solidFill>
                  <a:srgbClr val="FF0000"/>
                </a:solidFill>
                <a:latin typeface="Aldhabi" panose="01000000000000000000" pitchFamily="2" charset="-78"/>
                <a:cs typeface="Aldhabi" panose="01000000000000000000" pitchFamily="2" charset="-78"/>
              </a:rPr>
              <a:t>Pediatric Vital Signs – Normal Ranges</a:t>
            </a: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768768829"/>
              </p:ext>
            </p:extLst>
          </p:nvPr>
        </p:nvGraphicFramePr>
        <p:xfrm>
          <a:off x="231820" y="1825625"/>
          <a:ext cx="11121980" cy="3017520"/>
        </p:xfrm>
        <a:graphic>
          <a:graphicData uri="http://schemas.openxmlformats.org/drawingml/2006/table">
            <a:tbl>
              <a:tblPr firstRow="1" bandRow="1">
                <a:tableStyleId>{073A0DAA-6AF3-43AB-8588-CEC1D06C72B9}</a:tableStyleId>
              </a:tblPr>
              <a:tblGrid>
                <a:gridCol w="2224396">
                  <a:extLst>
                    <a:ext uri="{9D8B030D-6E8A-4147-A177-3AD203B41FA5}">
                      <a16:colId xmlns:a16="http://schemas.microsoft.com/office/drawing/2014/main" val="28590192"/>
                    </a:ext>
                  </a:extLst>
                </a:gridCol>
                <a:gridCol w="2224396">
                  <a:extLst>
                    <a:ext uri="{9D8B030D-6E8A-4147-A177-3AD203B41FA5}">
                      <a16:colId xmlns:a16="http://schemas.microsoft.com/office/drawing/2014/main" val="2171484030"/>
                    </a:ext>
                  </a:extLst>
                </a:gridCol>
                <a:gridCol w="2224396">
                  <a:extLst>
                    <a:ext uri="{9D8B030D-6E8A-4147-A177-3AD203B41FA5}">
                      <a16:colId xmlns:a16="http://schemas.microsoft.com/office/drawing/2014/main" val="3196825428"/>
                    </a:ext>
                  </a:extLst>
                </a:gridCol>
                <a:gridCol w="2224396">
                  <a:extLst>
                    <a:ext uri="{9D8B030D-6E8A-4147-A177-3AD203B41FA5}">
                      <a16:colId xmlns:a16="http://schemas.microsoft.com/office/drawing/2014/main" val="2362346503"/>
                    </a:ext>
                  </a:extLst>
                </a:gridCol>
                <a:gridCol w="2224396">
                  <a:extLst>
                    <a:ext uri="{9D8B030D-6E8A-4147-A177-3AD203B41FA5}">
                      <a16:colId xmlns:a16="http://schemas.microsoft.com/office/drawing/2014/main" val="2905074174"/>
                    </a:ext>
                  </a:extLst>
                </a:gridCol>
              </a:tblGrid>
              <a:tr h="370840">
                <a:tc>
                  <a:txBody>
                    <a:bodyPr/>
                    <a:lstStyle/>
                    <a:p>
                      <a:pPr algn="l"/>
                      <a:r>
                        <a:rPr lang="en-US" sz="2400" dirty="0" smtClean="0"/>
                        <a:t>Vital signs </a:t>
                      </a:r>
                      <a:endParaRPr lang="en-US" sz="2400" dirty="0"/>
                    </a:p>
                  </a:txBody>
                  <a:tcPr/>
                </a:tc>
                <a:tc>
                  <a:txBody>
                    <a:bodyPr/>
                    <a:lstStyle/>
                    <a:p>
                      <a:pPr algn="l"/>
                      <a:r>
                        <a:rPr lang="en-US" sz="2400" dirty="0" smtClean="0"/>
                        <a:t>Infant </a:t>
                      </a:r>
                      <a:endParaRPr lang="en-US" sz="2400" dirty="0"/>
                    </a:p>
                  </a:txBody>
                  <a:tcPr/>
                </a:tc>
                <a:tc>
                  <a:txBody>
                    <a:bodyPr/>
                    <a:lstStyle/>
                    <a:p>
                      <a:pPr algn="l"/>
                      <a:r>
                        <a:rPr lang="en-US" sz="2400" dirty="0" smtClean="0"/>
                        <a:t>Toddler </a:t>
                      </a:r>
                      <a:endParaRPr lang="en-US" sz="2400" dirty="0"/>
                    </a:p>
                  </a:txBody>
                  <a:tcPr/>
                </a:tc>
                <a:tc>
                  <a:txBody>
                    <a:bodyPr/>
                    <a:lstStyle/>
                    <a:p>
                      <a:pPr algn="l"/>
                      <a:r>
                        <a:rPr lang="en-US" sz="2400" dirty="0" smtClean="0"/>
                        <a:t>School age </a:t>
                      </a:r>
                      <a:endParaRPr lang="en-US" sz="2400" dirty="0"/>
                    </a:p>
                  </a:txBody>
                  <a:tcPr/>
                </a:tc>
                <a:tc>
                  <a:txBody>
                    <a:bodyPr/>
                    <a:lstStyle/>
                    <a:p>
                      <a:pPr algn="l"/>
                      <a:r>
                        <a:rPr lang="en-US" sz="2400" dirty="0" smtClean="0"/>
                        <a:t>Adolescents </a:t>
                      </a:r>
                      <a:endParaRPr lang="en-US" sz="2400" dirty="0"/>
                    </a:p>
                  </a:txBody>
                  <a:tcPr/>
                </a:tc>
                <a:extLst>
                  <a:ext uri="{0D108BD9-81ED-4DB2-BD59-A6C34878D82A}">
                    <a16:rowId xmlns:a16="http://schemas.microsoft.com/office/drawing/2014/main" val="1936121747"/>
                  </a:ext>
                </a:extLst>
              </a:tr>
              <a:tr h="370840">
                <a:tc>
                  <a:txBody>
                    <a:bodyPr/>
                    <a:lstStyle/>
                    <a:p>
                      <a:pPr algn="l"/>
                      <a:r>
                        <a:rPr lang="en-US" sz="2400" dirty="0" smtClean="0"/>
                        <a:t>Heart rate </a:t>
                      </a:r>
                      <a:endParaRPr lang="en-US" sz="2400" dirty="0"/>
                    </a:p>
                  </a:txBody>
                  <a:tcPr/>
                </a:tc>
                <a:tc>
                  <a:txBody>
                    <a:bodyPr/>
                    <a:lstStyle/>
                    <a:p>
                      <a:pPr algn="ctr"/>
                      <a:r>
                        <a:rPr lang="en-US" sz="2400" dirty="0" smtClean="0"/>
                        <a:t>80- 150</a:t>
                      </a:r>
                      <a:endParaRPr lang="en-US" sz="2400" dirty="0"/>
                    </a:p>
                  </a:txBody>
                  <a:tcPr/>
                </a:tc>
                <a:tc>
                  <a:txBody>
                    <a:bodyPr/>
                    <a:lstStyle/>
                    <a:p>
                      <a:pPr algn="ctr"/>
                      <a:r>
                        <a:rPr lang="en-US" sz="2400" dirty="0" smtClean="0"/>
                        <a:t>70- 110</a:t>
                      </a:r>
                      <a:endParaRPr lang="en-US" sz="2400" dirty="0"/>
                    </a:p>
                  </a:txBody>
                  <a:tcPr/>
                </a:tc>
                <a:tc>
                  <a:txBody>
                    <a:bodyPr/>
                    <a:lstStyle/>
                    <a:p>
                      <a:pPr algn="ctr"/>
                      <a:r>
                        <a:rPr lang="en-US" sz="2400" dirty="0" smtClean="0"/>
                        <a:t>60-110</a:t>
                      </a:r>
                      <a:endParaRPr lang="en-US" sz="2400" dirty="0"/>
                    </a:p>
                  </a:txBody>
                  <a:tcPr/>
                </a:tc>
                <a:tc>
                  <a:txBody>
                    <a:bodyPr/>
                    <a:lstStyle/>
                    <a:p>
                      <a:pPr algn="ctr"/>
                      <a:r>
                        <a:rPr lang="en-US" sz="2400" dirty="0" smtClean="0"/>
                        <a:t>60-100</a:t>
                      </a:r>
                      <a:endParaRPr lang="en-US" sz="2400" dirty="0"/>
                    </a:p>
                  </a:txBody>
                  <a:tcPr/>
                </a:tc>
                <a:extLst>
                  <a:ext uri="{0D108BD9-81ED-4DB2-BD59-A6C34878D82A}">
                    <a16:rowId xmlns:a16="http://schemas.microsoft.com/office/drawing/2014/main" val="2934328151"/>
                  </a:ext>
                </a:extLst>
              </a:tr>
              <a:tr h="370840">
                <a:tc>
                  <a:txBody>
                    <a:bodyPr/>
                    <a:lstStyle/>
                    <a:p>
                      <a:pPr algn="l"/>
                      <a:r>
                        <a:rPr lang="en-US" sz="2400" dirty="0" smtClean="0"/>
                        <a:t>Respiratory rate</a:t>
                      </a:r>
                      <a:endParaRPr lang="en-US" sz="2400" dirty="0"/>
                    </a:p>
                  </a:txBody>
                  <a:tcPr/>
                </a:tc>
                <a:tc>
                  <a:txBody>
                    <a:bodyPr/>
                    <a:lstStyle/>
                    <a:p>
                      <a:pPr algn="ctr"/>
                      <a:r>
                        <a:rPr lang="en-US" sz="2400" dirty="0" smtClean="0"/>
                        <a:t>24-38</a:t>
                      </a:r>
                      <a:endParaRPr lang="en-US" sz="2400" dirty="0"/>
                    </a:p>
                  </a:txBody>
                  <a:tcPr/>
                </a:tc>
                <a:tc>
                  <a:txBody>
                    <a:bodyPr/>
                    <a:lstStyle/>
                    <a:p>
                      <a:pPr algn="ctr"/>
                      <a:r>
                        <a:rPr lang="en-US" sz="2400" dirty="0" smtClean="0"/>
                        <a:t>22-30</a:t>
                      </a:r>
                      <a:endParaRPr lang="en-US" sz="2400" dirty="0"/>
                    </a:p>
                  </a:txBody>
                  <a:tcPr/>
                </a:tc>
                <a:tc>
                  <a:txBody>
                    <a:bodyPr/>
                    <a:lstStyle/>
                    <a:p>
                      <a:pPr algn="ctr"/>
                      <a:r>
                        <a:rPr lang="en-US" sz="2400" dirty="0" smtClean="0"/>
                        <a:t>14-22</a:t>
                      </a:r>
                      <a:endParaRPr lang="en-US" sz="2400" dirty="0"/>
                    </a:p>
                  </a:txBody>
                  <a:tcPr/>
                </a:tc>
                <a:tc>
                  <a:txBody>
                    <a:bodyPr/>
                    <a:lstStyle/>
                    <a:p>
                      <a:pPr algn="ctr"/>
                      <a:r>
                        <a:rPr lang="en-US" sz="2400" dirty="0" smtClean="0"/>
                        <a:t>12-22</a:t>
                      </a:r>
                      <a:endParaRPr lang="en-US" sz="2400" dirty="0"/>
                    </a:p>
                  </a:txBody>
                  <a:tcPr/>
                </a:tc>
                <a:extLst>
                  <a:ext uri="{0D108BD9-81ED-4DB2-BD59-A6C34878D82A}">
                    <a16:rowId xmlns:a16="http://schemas.microsoft.com/office/drawing/2014/main" val="2608649186"/>
                  </a:ext>
                </a:extLst>
              </a:tr>
              <a:tr h="370840">
                <a:tc>
                  <a:txBody>
                    <a:bodyPr/>
                    <a:lstStyle/>
                    <a:p>
                      <a:pPr algn="l"/>
                      <a:r>
                        <a:rPr lang="en-US" sz="2400" dirty="0" smtClean="0"/>
                        <a:t>Systolic blood</a:t>
                      </a:r>
                      <a:r>
                        <a:rPr lang="en-US" sz="2400" baseline="0" dirty="0" smtClean="0"/>
                        <a:t> </a:t>
                      </a:r>
                      <a:r>
                        <a:rPr lang="en-US" sz="2400" dirty="0" smtClean="0"/>
                        <a:t>pressure</a:t>
                      </a:r>
                      <a:endParaRPr lang="en-US" sz="2400" dirty="0"/>
                    </a:p>
                  </a:txBody>
                  <a:tcPr/>
                </a:tc>
                <a:tc>
                  <a:txBody>
                    <a:bodyPr/>
                    <a:lstStyle/>
                    <a:p>
                      <a:pPr algn="ctr"/>
                      <a:r>
                        <a:rPr lang="en-US" sz="2400" dirty="0" smtClean="0"/>
                        <a:t>65-100</a:t>
                      </a:r>
                      <a:endParaRPr lang="en-US" sz="2400" dirty="0"/>
                    </a:p>
                  </a:txBody>
                  <a:tcPr/>
                </a:tc>
                <a:tc>
                  <a:txBody>
                    <a:bodyPr/>
                    <a:lstStyle/>
                    <a:p>
                      <a:pPr algn="ctr"/>
                      <a:r>
                        <a:rPr lang="en-US" sz="2400" dirty="0" smtClean="0"/>
                        <a:t>90-105</a:t>
                      </a:r>
                      <a:endParaRPr lang="en-US" sz="2400" dirty="0"/>
                    </a:p>
                  </a:txBody>
                  <a:tcPr/>
                </a:tc>
                <a:tc>
                  <a:txBody>
                    <a:bodyPr/>
                    <a:lstStyle/>
                    <a:p>
                      <a:pPr algn="ctr"/>
                      <a:r>
                        <a:rPr lang="en-US" sz="2400" dirty="0" smtClean="0"/>
                        <a:t>90-120</a:t>
                      </a:r>
                      <a:endParaRPr lang="en-US" sz="2400" dirty="0"/>
                    </a:p>
                  </a:txBody>
                  <a:tcPr/>
                </a:tc>
                <a:tc>
                  <a:txBody>
                    <a:bodyPr/>
                    <a:lstStyle/>
                    <a:p>
                      <a:pPr algn="ctr"/>
                      <a:r>
                        <a:rPr lang="en-US" sz="2400" dirty="0" smtClean="0"/>
                        <a:t>110-125</a:t>
                      </a:r>
                      <a:endParaRPr lang="en-US" sz="2400" dirty="0"/>
                    </a:p>
                  </a:txBody>
                  <a:tcPr/>
                </a:tc>
                <a:extLst>
                  <a:ext uri="{0D108BD9-81ED-4DB2-BD59-A6C34878D82A}">
                    <a16:rowId xmlns:a16="http://schemas.microsoft.com/office/drawing/2014/main" val="746484819"/>
                  </a:ext>
                </a:extLst>
              </a:tr>
              <a:tr h="370840">
                <a:tc>
                  <a:txBody>
                    <a:bodyPr/>
                    <a:lstStyle/>
                    <a:p>
                      <a:pPr algn="l"/>
                      <a:r>
                        <a:rPr lang="en-US" sz="2400" dirty="0" smtClean="0"/>
                        <a:t>Diastolic blood pressure</a:t>
                      </a:r>
                      <a:endParaRPr lang="en-US" sz="2400" dirty="0"/>
                    </a:p>
                  </a:txBody>
                  <a:tcPr/>
                </a:tc>
                <a:tc>
                  <a:txBody>
                    <a:bodyPr/>
                    <a:lstStyle/>
                    <a:p>
                      <a:pPr algn="ctr"/>
                      <a:r>
                        <a:rPr lang="en-US" sz="2400" dirty="0" smtClean="0"/>
                        <a:t>45 - 65</a:t>
                      </a:r>
                      <a:endParaRPr lang="en-US" sz="2400" dirty="0"/>
                    </a:p>
                  </a:txBody>
                  <a:tcPr/>
                </a:tc>
                <a:tc>
                  <a:txBody>
                    <a:bodyPr/>
                    <a:lstStyle/>
                    <a:p>
                      <a:pPr algn="ctr"/>
                      <a:r>
                        <a:rPr lang="en-US" sz="2400" dirty="0" smtClean="0"/>
                        <a:t>55-70</a:t>
                      </a:r>
                      <a:endParaRPr lang="en-US" sz="2400" dirty="0"/>
                    </a:p>
                  </a:txBody>
                  <a:tcPr/>
                </a:tc>
                <a:tc>
                  <a:txBody>
                    <a:bodyPr/>
                    <a:lstStyle/>
                    <a:p>
                      <a:pPr algn="ctr"/>
                      <a:r>
                        <a:rPr lang="en-US" sz="2400" dirty="0" smtClean="0"/>
                        <a:t>60-75</a:t>
                      </a:r>
                      <a:endParaRPr lang="en-US" sz="2400" dirty="0"/>
                    </a:p>
                  </a:txBody>
                  <a:tcPr/>
                </a:tc>
                <a:tc>
                  <a:txBody>
                    <a:bodyPr/>
                    <a:lstStyle/>
                    <a:p>
                      <a:pPr algn="ctr"/>
                      <a:r>
                        <a:rPr lang="en-US" sz="2400" dirty="0" smtClean="0"/>
                        <a:t>65-85</a:t>
                      </a:r>
                      <a:endParaRPr lang="en-US" sz="2400" dirty="0"/>
                    </a:p>
                  </a:txBody>
                  <a:tcPr/>
                </a:tc>
                <a:extLst>
                  <a:ext uri="{0D108BD9-81ED-4DB2-BD59-A6C34878D82A}">
                    <a16:rowId xmlns:a16="http://schemas.microsoft.com/office/drawing/2014/main" val="1498977394"/>
                  </a:ext>
                </a:extLst>
              </a:tr>
            </a:tbl>
          </a:graphicData>
        </a:graphic>
      </p:graphicFrame>
    </p:spTree>
    <p:extLst>
      <p:ext uri="{BB962C8B-B14F-4D97-AF65-F5344CB8AC3E}">
        <p14:creationId xmlns:p14="http://schemas.microsoft.com/office/powerpoint/2010/main" val="369409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3600" b="1" dirty="0">
                <a:latin typeface="+mn-lt"/>
              </a:rPr>
              <a:t>Essential Pediatric Nursing Steps</a:t>
            </a:r>
          </a:p>
        </p:txBody>
      </p:sp>
      <p:sp>
        <p:nvSpPr>
          <p:cNvPr id="3" name="عنصر نائب للمحتوى 2"/>
          <p:cNvSpPr>
            <a:spLocks noGrp="1"/>
          </p:cNvSpPr>
          <p:nvPr>
            <p:ph idx="1"/>
          </p:nvPr>
        </p:nvSpPr>
        <p:spPr>
          <a:xfrm>
            <a:off x="838200" y="1455313"/>
            <a:ext cx="10515600" cy="4721650"/>
          </a:xfrm>
        </p:spPr>
        <p:txBody>
          <a:bodyPr>
            <a:normAutofit/>
          </a:bodyPr>
          <a:lstStyle/>
          <a:p>
            <a:pPr marL="0" indent="0" algn="l">
              <a:buNone/>
            </a:pPr>
            <a:endParaRPr lang="en-US" sz="2400" b="1" dirty="0" smtClean="0"/>
          </a:p>
          <a:p>
            <a:pPr algn="l" rtl="0">
              <a:buFont typeface="Wingdings" panose="05000000000000000000" pitchFamily="2" charset="2"/>
              <a:buChar char="Ø"/>
            </a:pPr>
            <a:r>
              <a:rPr lang="en-US" sz="2400" dirty="0"/>
              <a:t>Understand Child Growth and </a:t>
            </a:r>
            <a:r>
              <a:rPr lang="en-US" sz="2400" dirty="0" smtClean="0"/>
              <a:t>Development</a:t>
            </a:r>
          </a:p>
          <a:p>
            <a:pPr algn="l" rtl="0">
              <a:buFont typeface="Wingdings" panose="05000000000000000000" pitchFamily="2" charset="2"/>
              <a:buChar char="Ø"/>
            </a:pPr>
            <a:r>
              <a:rPr lang="en-US" sz="2400" dirty="0"/>
              <a:t>Knowing Communication skills with </a:t>
            </a:r>
            <a:r>
              <a:rPr lang="en-US" sz="2400" dirty="0" smtClean="0"/>
              <a:t>children </a:t>
            </a:r>
            <a:r>
              <a:rPr lang="en-US" sz="2400" dirty="0"/>
              <a:t>and their </a:t>
            </a:r>
            <a:r>
              <a:rPr lang="en-US" sz="2400" dirty="0" smtClean="0"/>
              <a:t>parents</a:t>
            </a:r>
          </a:p>
          <a:p>
            <a:pPr algn="l" rtl="0">
              <a:buFont typeface="Wingdings" panose="05000000000000000000" pitchFamily="2" charset="2"/>
              <a:buChar char="Ø"/>
            </a:pPr>
            <a:r>
              <a:rPr lang="en-US" sz="2400" dirty="0"/>
              <a:t>Encourage Child Health Promotion &amp; </a:t>
            </a:r>
            <a:r>
              <a:rPr lang="en-US" sz="2400" dirty="0" smtClean="0"/>
              <a:t>Disease Prevention</a:t>
            </a:r>
          </a:p>
          <a:p>
            <a:pPr algn="l" rtl="0">
              <a:buFont typeface="Wingdings" panose="05000000000000000000" pitchFamily="2" charset="2"/>
              <a:buChar char="Ø"/>
            </a:pPr>
            <a:r>
              <a:rPr lang="en-US" sz="2400" dirty="0"/>
              <a:t>Realize the methods of Caring for </a:t>
            </a:r>
            <a:r>
              <a:rPr lang="en-US" sz="2400" dirty="0" smtClean="0"/>
              <a:t>children </a:t>
            </a:r>
            <a:r>
              <a:rPr lang="en-US" sz="2400" dirty="0"/>
              <a:t>&amp; Culturally Sensitive </a:t>
            </a:r>
            <a:r>
              <a:rPr lang="en-US" sz="2400" dirty="0" smtClean="0"/>
              <a:t>Interactions</a:t>
            </a:r>
          </a:p>
          <a:p>
            <a:pPr algn="l" rtl="0">
              <a:buFont typeface="Wingdings" panose="05000000000000000000" pitchFamily="2" charset="2"/>
              <a:buChar char="Ø"/>
            </a:pPr>
            <a:endParaRPr lang="en-US" dirty="0"/>
          </a:p>
        </p:txBody>
      </p:sp>
    </p:spTree>
    <p:extLst>
      <p:ext uri="{BB962C8B-B14F-4D97-AF65-F5344CB8AC3E}">
        <p14:creationId xmlns:p14="http://schemas.microsoft.com/office/powerpoint/2010/main" val="4064139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b="1" dirty="0" smtClean="0">
                <a:solidFill>
                  <a:srgbClr val="FF0000"/>
                </a:solidFill>
                <a:latin typeface="Arial" panose="020B0604020202020204" pitchFamily="34" charset="0"/>
                <a:cs typeface="Arial" panose="020B0604020202020204" pitchFamily="34" charset="0"/>
              </a:rPr>
              <a:t>Weight</a:t>
            </a:r>
            <a:r>
              <a:rPr lang="en-US" dirty="0" smtClean="0"/>
              <a:t/>
            </a:r>
            <a:br>
              <a:rPr lang="en-US" dirty="0" smtClean="0"/>
            </a:br>
            <a:endParaRPr lang="en-US" dirty="0"/>
          </a:p>
        </p:txBody>
      </p:sp>
      <p:sp>
        <p:nvSpPr>
          <p:cNvPr id="3" name="عنصر نائب للمحتوى 2"/>
          <p:cNvSpPr>
            <a:spLocks noGrp="1"/>
          </p:cNvSpPr>
          <p:nvPr>
            <p:ph idx="1"/>
          </p:nvPr>
        </p:nvSpPr>
        <p:spPr>
          <a:xfrm>
            <a:off x="838200" y="1262130"/>
            <a:ext cx="10515600" cy="4914833"/>
          </a:xfrm>
        </p:spPr>
        <p:txBody>
          <a:bodyPr>
            <a:normAutofit fontScale="92500" lnSpcReduction="20000"/>
          </a:bodyPr>
          <a:lstStyle/>
          <a:p>
            <a:pPr algn="l" rtl="0">
              <a:buFont typeface="Wingdings" panose="05000000000000000000" pitchFamily="2" charset="2"/>
              <a:buChar char="Ø"/>
            </a:pPr>
            <a:r>
              <a:rPr lang="en-US" sz="2600" dirty="0" smtClean="0"/>
              <a:t>A full term baby on an average weighs 3.5 kg.</a:t>
            </a:r>
          </a:p>
          <a:p>
            <a:pPr algn="l" rtl="0">
              <a:buFont typeface="Wingdings" panose="05000000000000000000" pitchFamily="2" charset="2"/>
              <a:buChar char="Ø"/>
            </a:pPr>
            <a:r>
              <a:rPr lang="en-US" sz="2600" dirty="0" smtClean="0"/>
              <a:t>Weight loss in first few days: </a:t>
            </a:r>
            <a:r>
              <a:rPr lang="en-US" sz="2600" b="1" dirty="0" smtClean="0"/>
              <a:t>5% - 10%  of birth weight</a:t>
            </a:r>
          </a:p>
          <a:p>
            <a:pPr algn="l" rtl="0">
              <a:buFont typeface="Wingdings" panose="05000000000000000000" pitchFamily="2" charset="2"/>
              <a:buChar char="Ø"/>
            </a:pPr>
            <a:r>
              <a:rPr lang="en-US" sz="2600" dirty="0" smtClean="0"/>
              <a:t>Return to birth weight</a:t>
            </a:r>
            <a:r>
              <a:rPr lang="en-US" sz="2600" b="1" dirty="0" smtClean="0"/>
              <a:t>: 10 days of age</a:t>
            </a:r>
          </a:p>
          <a:p>
            <a:pPr algn="l" rtl="0">
              <a:buFont typeface="Wingdings" panose="05000000000000000000" pitchFamily="2" charset="2"/>
              <a:buChar char="Ø"/>
            </a:pPr>
            <a:r>
              <a:rPr lang="en-US" sz="2600" b="1" dirty="0" smtClean="0"/>
              <a:t>Doubled</a:t>
            </a:r>
            <a:r>
              <a:rPr lang="en-US" sz="2600" dirty="0" smtClean="0"/>
              <a:t> (twice) by 6 months</a:t>
            </a:r>
          </a:p>
          <a:p>
            <a:pPr algn="l" rtl="0">
              <a:buFont typeface="Wingdings" panose="05000000000000000000" pitchFamily="2" charset="2"/>
              <a:buChar char="Ø"/>
            </a:pPr>
            <a:r>
              <a:rPr lang="en-US" sz="2600" b="1" dirty="0" smtClean="0"/>
              <a:t>Tripled</a:t>
            </a:r>
            <a:r>
              <a:rPr lang="en-US" sz="2600" dirty="0" smtClean="0"/>
              <a:t> (thrice) by one year.</a:t>
            </a:r>
          </a:p>
          <a:p>
            <a:pPr algn="l" rtl="0">
              <a:buFont typeface="Wingdings" panose="05000000000000000000" pitchFamily="2" charset="2"/>
              <a:buChar char="Ø"/>
            </a:pPr>
            <a:r>
              <a:rPr lang="en-US" sz="2600" b="1" dirty="0" smtClean="0"/>
              <a:t>Quadrupled</a:t>
            </a:r>
            <a:r>
              <a:rPr lang="en-US" sz="2600" dirty="0" smtClean="0"/>
              <a:t> (4 times) by 2 years.</a:t>
            </a:r>
          </a:p>
          <a:p>
            <a:pPr marL="0" indent="0" algn="l" rtl="0">
              <a:buNone/>
            </a:pPr>
            <a:endParaRPr lang="en-US" sz="2400" dirty="0" smtClean="0"/>
          </a:p>
          <a:p>
            <a:pPr marL="0" indent="0" algn="l" rtl="0">
              <a:buNone/>
            </a:pPr>
            <a:r>
              <a:rPr lang="en-US" sz="2600" b="1" dirty="0" smtClean="0"/>
              <a:t>Average weights:</a:t>
            </a:r>
          </a:p>
          <a:p>
            <a:pPr marL="0" indent="0" algn="l" rtl="0">
              <a:buNone/>
            </a:pPr>
            <a:r>
              <a:rPr lang="en-US" sz="2600" dirty="0" smtClean="0"/>
              <a:t>•3.5 kg at birth</a:t>
            </a:r>
          </a:p>
          <a:p>
            <a:pPr marL="0" indent="0" algn="l" rtl="0">
              <a:buNone/>
            </a:pPr>
            <a:r>
              <a:rPr lang="en-US" sz="2600" dirty="0" smtClean="0"/>
              <a:t>•10kgat1yr</a:t>
            </a:r>
          </a:p>
          <a:p>
            <a:pPr marL="0" indent="0" algn="l" rtl="0">
              <a:buNone/>
            </a:pPr>
            <a:r>
              <a:rPr lang="en-US" sz="2600" dirty="0" smtClean="0"/>
              <a:t>•20kg at 5 </a:t>
            </a:r>
            <a:r>
              <a:rPr lang="en-US" sz="2600" dirty="0" err="1" smtClean="0"/>
              <a:t>yr</a:t>
            </a:r>
            <a:endParaRPr lang="en-US" sz="2600" dirty="0" smtClean="0"/>
          </a:p>
          <a:p>
            <a:pPr marL="0" indent="0" algn="l" rtl="0">
              <a:buNone/>
            </a:pPr>
            <a:r>
              <a:rPr lang="en-US" sz="2600" dirty="0" smtClean="0"/>
              <a:t>•30kg at l0yr</a:t>
            </a:r>
          </a:p>
          <a:p>
            <a:pPr marL="0" indent="0" algn="l" rtl="0">
              <a:buNone/>
            </a:pPr>
            <a:endParaRPr lang="en-US" sz="2400" dirty="0"/>
          </a:p>
        </p:txBody>
      </p:sp>
      <p:pic>
        <p:nvPicPr>
          <p:cNvPr id="4" name="صورة 3"/>
          <p:cNvPicPr>
            <a:picLocks noChangeAspect="1"/>
          </p:cNvPicPr>
          <p:nvPr/>
        </p:nvPicPr>
        <p:blipFill>
          <a:blip r:embed="rId2"/>
          <a:stretch>
            <a:fillRect/>
          </a:stretch>
        </p:blipFill>
        <p:spPr>
          <a:xfrm>
            <a:off x="7727324" y="3618962"/>
            <a:ext cx="3446994" cy="2673909"/>
          </a:xfrm>
          <a:prstGeom prst="rect">
            <a:avLst/>
          </a:prstGeom>
        </p:spPr>
      </p:pic>
    </p:spTree>
    <p:extLst>
      <p:ext uri="{BB962C8B-B14F-4D97-AF65-F5344CB8AC3E}">
        <p14:creationId xmlns:p14="http://schemas.microsoft.com/office/powerpoint/2010/main" val="112051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solidFill>
                  <a:srgbClr val="FF0000"/>
                </a:solidFill>
                <a:latin typeface="Arial" panose="020B0604020202020204" pitchFamily="34" charset="0"/>
                <a:cs typeface="Arial" panose="020B0604020202020204" pitchFamily="34" charset="0"/>
              </a:rPr>
              <a:t>Calculate BMI</a:t>
            </a:r>
          </a:p>
        </p:txBody>
      </p:sp>
      <p:sp>
        <p:nvSpPr>
          <p:cNvPr id="3" name="عنصر نائب للمحتوى 2"/>
          <p:cNvSpPr>
            <a:spLocks noGrp="1"/>
          </p:cNvSpPr>
          <p:nvPr>
            <p:ph idx="1"/>
          </p:nvPr>
        </p:nvSpPr>
        <p:spPr>
          <a:xfrm>
            <a:off x="231820" y="1532586"/>
            <a:ext cx="11121980" cy="4644377"/>
          </a:xfrm>
        </p:spPr>
        <p:txBody>
          <a:bodyPr/>
          <a:lstStyle/>
          <a:p>
            <a:pPr algn="l" rtl="0">
              <a:buFont typeface="Wingdings" panose="05000000000000000000" pitchFamily="2" charset="2"/>
              <a:buChar char="Ø"/>
            </a:pPr>
            <a:r>
              <a:rPr lang="en-US" dirty="0"/>
              <a:t>The metric formula to calculate BMI is </a:t>
            </a:r>
            <a:r>
              <a:rPr lang="en-US" dirty="0" smtClean="0"/>
              <a:t>weight </a:t>
            </a:r>
            <a:r>
              <a:rPr lang="en-US" dirty="0"/>
              <a:t>÷ (height x height</a:t>
            </a:r>
            <a:r>
              <a:rPr lang="en-US" dirty="0" smtClean="0"/>
              <a:t>). </a:t>
            </a:r>
            <a:endParaRPr lang="en-US" dirty="0" smtClean="0"/>
          </a:p>
          <a:p>
            <a:pPr algn="l" rtl="0">
              <a:buFont typeface="Wingdings" panose="05000000000000000000" pitchFamily="2" charset="2"/>
              <a:buChar char="Ø"/>
            </a:pPr>
            <a:r>
              <a:rPr lang="en-US" dirty="0"/>
              <a:t>Measure the child's weight in kilograms </a:t>
            </a:r>
            <a:r>
              <a:rPr lang="en-US" dirty="0" smtClean="0"/>
              <a:t>(</a:t>
            </a:r>
            <a:r>
              <a:rPr lang="en-US" dirty="0"/>
              <a:t>not grams</a:t>
            </a:r>
            <a:r>
              <a:rPr lang="en-US" dirty="0" smtClean="0"/>
              <a:t>).</a:t>
            </a:r>
          </a:p>
          <a:p>
            <a:pPr algn="l" rtl="0">
              <a:buFont typeface="Wingdings" panose="05000000000000000000" pitchFamily="2" charset="2"/>
              <a:buChar char="Ø"/>
            </a:pPr>
            <a:r>
              <a:rPr lang="en-US" dirty="0"/>
              <a:t>Measure the child's height in </a:t>
            </a:r>
            <a:r>
              <a:rPr lang="en-US" dirty="0" smtClean="0"/>
              <a:t>meters.</a:t>
            </a:r>
            <a:endParaRPr lang="en-US" dirty="0" smtClean="0"/>
          </a:p>
          <a:p>
            <a:pPr algn="l" rtl="0">
              <a:buFont typeface="Wingdings" panose="05000000000000000000" pitchFamily="2" charset="2"/>
              <a:buChar char="Ø"/>
            </a:pPr>
            <a:r>
              <a:rPr lang="en-US" dirty="0"/>
              <a:t>Calculate the BMI by dividing the weight </a:t>
            </a:r>
          </a:p>
          <a:p>
            <a:pPr marL="0" indent="0" algn="l">
              <a:buNone/>
            </a:pPr>
            <a:r>
              <a:rPr lang="en-US" dirty="0" smtClean="0"/>
              <a:t> </a:t>
            </a: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671" y="4056846"/>
            <a:ext cx="6697014" cy="2620850"/>
          </a:xfrm>
          <a:prstGeom prst="rect">
            <a:avLst/>
          </a:prstGeom>
        </p:spPr>
      </p:pic>
    </p:spTree>
    <p:extLst>
      <p:ext uri="{BB962C8B-B14F-4D97-AF65-F5344CB8AC3E}">
        <p14:creationId xmlns:p14="http://schemas.microsoft.com/office/powerpoint/2010/main" val="312633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b="1" dirty="0">
                <a:solidFill>
                  <a:srgbClr val="FF0000"/>
                </a:solidFill>
              </a:rPr>
              <a:t>Normal value of BMI for children</a:t>
            </a:r>
          </a:p>
        </p:txBody>
      </p:sp>
      <p:pic>
        <p:nvPicPr>
          <p:cNvPr id="6" name="عنصر نائب للمحتوى 5"/>
          <p:cNvPicPr>
            <a:picLocks noGrp="1" noChangeAspect="1"/>
          </p:cNvPicPr>
          <p:nvPr>
            <p:ph idx="1"/>
          </p:nvPr>
        </p:nvPicPr>
        <p:blipFill>
          <a:blip r:embed="rId2"/>
          <a:stretch>
            <a:fillRect/>
          </a:stretch>
        </p:blipFill>
        <p:spPr>
          <a:xfrm>
            <a:off x="1346804" y="2026019"/>
            <a:ext cx="9498391" cy="3950550"/>
          </a:xfrm>
          <a:prstGeom prst="rect">
            <a:avLst/>
          </a:prstGeom>
        </p:spPr>
      </p:pic>
    </p:spTree>
    <p:extLst>
      <p:ext uri="{BB962C8B-B14F-4D97-AF65-F5344CB8AC3E}">
        <p14:creationId xmlns:p14="http://schemas.microsoft.com/office/powerpoint/2010/main" val="3903313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6"/>
            <a:ext cx="10515600" cy="1270492"/>
          </a:xfrm>
        </p:spPr>
        <p:txBody>
          <a:bodyPr/>
          <a:lstStyle/>
          <a:p>
            <a:pPr algn="l"/>
            <a:r>
              <a:rPr lang="en-US" sz="4000" b="1" dirty="0" smtClean="0">
                <a:solidFill>
                  <a:srgbClr val="FF0000"/>
                </a:solidFill>
                <a:latin typeface="Arial" panose="020B0604020202020204" pitchFamily="34" charset="0"/>
                <a:cs typeface="Arial" panose="020B0604020202020204" pitchFamily="34" charset="0"/>
              </a:rPr>
              <a:t>Height:</a:t>
            </a:r>
            <a:r>
              <a:rPr lang="en-US" dirty="0" smtClean="0"/>
              <a:t/>
            </a:r>
            <a:br>
              <a:rPr lang="en-US" dirty="0" smtClean="0"/>
            </a:br>
            <a:endParaRPr lang="en-US" dirty="0"/>
          </a:p>
        </p:txBody>
      </p:sp>
      <p:sp>
        <p:nvSpPr>
          <p:cNvPr id="3" name="عنصر نائب للمحتوى 2"/>
          <p:cNvSpPr>
            <a:spLocks noGrp="1"/>
          </p:cNvSpPr>
          <p:nvPr>
            <p:ph idx="1"/>
          </p:nvPr>
        </p:nvSpPr>
        <p:spPr>
          <a:xfrm>
            <a:off x="838200" y="1133341"/>
            <a:ext cx="10515600" cy="5043622"/>
          </a:xfrm>
        </p:spPr>
        <p:txBody>
          <a:bodyPr>
            <a:normAutofit/>
          </a:bodyPr>
          <a:lstStyle/>
          <a:p>
            <a:pPr marL="0" indent="0" algn="l">
              <a:buNone/>
            </a:pPr>
            <a:endParaRPr lang="en-US" sz="2400" dirty="0" smtClean="0"/>
          </a:p>
          <a:p>
            <a:pPr marL="0" indent="0" algn="l">
              <a:buNone/>
            </a:pPr>
            <a:r>
              <a:rPr lang="en-US" sz="2400" dirty="0" smtClean="0"/>
              <a:t>1. The average child length is 50 cm at birth,75 cm at 1 </a:t>
            </a:r>
            <a:r>
              <a:rPr lang="en-US" sz="2400" dirty="0" err="1" smtClean="0"/>
              <a:t>yr</a:t>
            </a:r>
            <a:r>
              <a:rPr lang="en-US" sz="2400" dirty="0" smtClean="0"/>
              <a:t> and 87 cm at 2 yr.</a:t>
            </a:r>
          </a:p>
          <a:p>
            <a:pPr marL="0" indent="0" algn="l">
              <a:buNone/>
            </a:pPr>
            <a:r>
              <a:rPr lang="en-US" sz="2400" dirty="0" smtClean="0"/>
              <a:t>2. At age 4 </a:t>
            </a:r>
            <a:r>
              <a:rPr lang="en-US" sz="2400" dirty="0" err="1" smtClean="0"/>
              <a:t>yr</a:t>
            </a:r>
            <a:r>
              <a:rPr lang="en-US" sz="2400" dirty="0" smtClean="0"/>
              <a:t>, the average child is 100 cm tall (double birth length)</a:t>
            </a:r>
          </a:p>
          <a:p>
            <a:pPr marL="0" indent="0" algn="l">
              <a:buNone/>
            </a:pPr>
            <a:r>
              <a:rPr lang="en-US" sz="2400" dirty="0" smtClean="0"/>
              <a:t>3. So, body ht. increases by about 50% at the end of </a:t>
            </a:r>
            <a:r>
              <a:rPr lang="en-US" sz="2400" dirty="0" err="1" smtClean="0"/>
              <a:t>lst</a:t>
            </a:r>
            <a:r>
              <a:rPr lang="en-US" sz="2400" dirty="0" smtClean="0"/>
              <a:t> </a:t>
            </a:r>
            <a:r>
              <a:rPr lang="en-US" sz="2400" dirty="0" err="1" smtClean="0"/>
              <a:t>yr</a:t>
            </a:r>
            <a:r>
              <a:rPr lang="en-US" sz="2400" dirty="0" smtClean="0"/>
              <a:t> than it was at birth, and 100 cm at 4thYr.</a:t>
            </a:r>
          </a:p>
          <a:p>
            <a:pPr marL="0" indent="0" algn="l">
              <a:buNone/>
            </a:pPr>
            <a:r>
              <a:rPr lang="en-US" sz="2400" dirty="0" smtClean="0"/>
              <a:t>Average annual height increase: 5-7 cm between age 4 </a:t>
            </a:r>
            <a:r>
              <a:rPr lang="en-US" sz="2400" dirty="0" err="1" smtClean="0"/>
              <a:t>yr</a:t>
            </a:r>
            <a:r>
              <a:rPr lang="en-US" sz="2400" dirty="0" smtClean="0"/>
              <a:t> and puberty. For infants, the measure of linear growth is length, taken by two examiners (one to position the child) with the child supine on a measuring board (</a:t>
            </a:r>
            <a:r>
              <a:rPr lang="en-US" sz="2400" dirty="0" err="1" smtClean="0"/>
              <a:t>Infantometer</a:t>
            </a:r>
            <a:r>
              <a:rPr lang="en-US" sz="2400" dirty="0" smtClean="0"/>
              <a:t>).</a:t>
            </a:r>
          </a:p>
          <a:p>
            <a:pPr marL="0" indent="0" algn="l">
              <a:buNone/>
            </a:pPr>
            <a:r>
              <a:rPr lang="en-US" sz="2400" dirty="0"/>
              <a:t> </a:t>
            </a:r>
            <a:r>
              <a:rPr lang="en-US" sz="2400" b="1" dirty="0"/>
              <a:t>Infancy and Early Childhood (0–2 years</a:t>
            </a:r>
            <a:r>
              <a:rPr lang="en-US" sz="2400" b="1" dirty="0" smtClean="0"/>
              <a:t>);-</a:t>
            </a:r>
            <a:r>
              <a:rPr lang="en-US" sz="2400" dirty="0" smtClean="0"/>
              <a:t>Until </a:t>
            </a:r>
            <a:r>
              <a:rPr lang="en-US" sz="2400" dirty="0"/>
              <a:t>they can stand securely (age 2 years), </a:t>
            </a:r>
            <a:r>
              <a:rPr lang="en-US" sz="2400" dirty="0" smtClean="0"/>
              <a:t>measure </a:t>
            </a:r>
            <a:r>
              <a:rPr lang="en-US" sz="2400" dirty="0"/>
              <a:t>infants lying down in a supine </a:t>
            </a:r>
            <a:r>
              <a:rPr lang="en-US" sz="2400" dirty="0" smtClean="0"/>
              <a:t>position </a:t>
            </a:r>
            <a:r>
              <a:rPr lang="en-US" sz="2400" dirty="0"/>
              <a:t>on a </a:t>
            </a:r>
            <a:r>
              <a:rPr lang="en-US" sz="2400" dirty="0" smtClean="0"/>
              <a:t>measuring child </a:t>
            </a:r>
            <a:r>
              <a:rPr lang="en-US" sz="2400" dirty="0"/>
              <a:t>frame or an examining </a:t>
            </a:r>
            <a:r>
              <a:rPr lang="en-US" sz="2400" dirty="0" smtClean="0"/>
              <a:t>table.</a:t>
            </a:r>
            <a:endParaRPr lang="en-US" sz="2400" dirty="0"/>
          </a:p>
          <a:p>
            <a:pPr marL="0" indent="0" algn="l">
              <a:buNone/>
            </a:pPr>
            <a:endParaRPr lang="en-US" sz="2400" dirty="0" smtClean="0"/>
          </a:p>
          <a:p>
            <a:pPr marL="0" indent="0" algn="l">
              <a:buNone/>
            </a:pPr>
            <a:endParaRPr lang="en-US" sz="2400" dirty="0"/>
          </a:p>
        </p:txBody>
      </p:sp>
    </p:spTree>
    <p:extLst>
      <p:ext uri="{BB962C8B-B14F-4D97-AF65-F5344CB8AC3E}">
        <p14:creationId xmlns:p14="http://schemas.microsoft.com/office/powerpoint/2010/main" val="1419636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838200" y="2212741"/>
            <a:ext cx="10515600" cy="3964221"/>
          </a:xfrm>
        </p:spPr>
        <p:txBody>
          <a:bodyPr>
            <a:normAutofit lnSpcReduction="10000"/>
          </a:bodyPr>
          <a:lstStyle/>
          <a:p>
            <a:pPr marL="0" indent="0" algn="l">
              <a:buNone/>
            </a:pPr>
            <a:endParaRPr lang="en-US" sz="2400" dirty="0" smtClean="0"/>
          </a:p>
          <a:p>
            <a:pPr marL="0" indent="0" algn="l">
              <a:buNone/>
            </a:pPr>
            <a:endParaRPr lang="en-US" sz="2400" dirty="0"/>
          </a:p>
          <a:p>
            <a:pPr marL="0" indent="0" algn="l">
              <a:buNone/>
            </a:pPr>
            <a:endParaRPr lang="en-US" sz="2400" dirty="0" smtClean="0"/>
          </a:p>
          <a:p>
            <a:pPr marL="0" indent="0" algn="l">
              <a:buNone/>
            </a:pPr>
            <a:endParaRPr lang="en-US" sz="2400" dirty="0"/>
          </a:p>
          <a:p>
            <a:pPr marL="0" indent="0" algn="l">
              <a:buNone/>
            </a:pPr>
            <a:endParaRPr lang="en-US" sz="2400" dirty="0" smtClean="0"/>
          </a:p>
          <a:p>
            <a:pPr marL="0" indent="0" algn="l">
              <a:buNone/>
            </a:pPr>
            <a:endParaRPr lang="en-US" sz="2400" dirty="0"/>
          </a:p>
          <a:p>
            <a:pPr marL="0" indent="0" algn="l">
              <a:buNone/>
            </a:pPr>
            <a:endParaRPr lang="en-US" sz="2400" dirty="0" smtClean="0"/>
          </a:p>
          <a:p>
            <a:pPr marL="0" indent="0" algn="l">
              <a:buNone/>
            </a:pPr>
            <a:r>
              <a:rPr lang="en-US" sz="2400" dirty="0" smtClean="0"/>
              <a:t>The child should stand erect with bare and closed feet, the external auditory meatus at the level of lateral canthus and all aspects of back should be in touch with the wall as much as possible.</a:t>
            </a:r>
            <a:endParaRPr lang="en-US" sz="2400" dirty="0"/>
          </a:p>
        </p:txBody>
      </p:sp>
      <p:pic>
        <p:nvPicPr>
          <p:cNvPr id="4" name="صورة 3"/>
          <p:cNvPicPr>
            <a:picLocks noChangeAspect="1"/>
          </p:cNvPicPr>
          <p:nvPr/>
        </p:nvPicPr>
        <p:blipFill>
          <a:blip r:embed="rId2"/>
          <a:stretch>
            <a:fillRect/>
          </a:stretch>
        </p:blipFill>
        <p:spPr>
          <a:xfrm>
            <a:off x="695460" y="365125"/>
            <a:ext cx="10805374" cy="4464451"/>
          </a:xfrm>
          <a:prstGeom prst="rect">
            <a:avLst/>
          </a:prstGeom>
        </p:spPr>
      </p:pic>
    </p:spTree>
    <p:extLst>
      <p:ext uri="{BB962C8B-B14F-4D97-AF65-F5344CB8AC3E}">
        <p14:creationId xmlns:p14="http://schemas.microsoft.com/office/powerpoint/2010/main" val="1071860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2400" b="1" dirty="0" smtClean="0">
                <a:solidFill>
                  <a:srgbClr val="FF0000"/>
                </a:solidFill>
                <a:latin typeface="+mn-lt"/>
              </a:rPr>
              <a:t>C. Head Circumference:</a:t>
            </a:r>
            <a:r>
              <a:rPr lang="en-US" dirty="0" smtClean="0"/>
              <a:t/>
            </a:r>
            <a:br>
              <a:rPr lang="en-US" dirty="0" smtClean="0"/>
            </a:br>
            <a:endParaRPr lang="en-US" dirty="0"/>
          </a:p>
        </p:txBody>
      </p:sp>
      <p:sp>
        <p:nvSpPr>
          <p:cNvPr id="3" name="عنصر نائب للمحتوى 2"/>
          <p:cNvSpPr>
            <a:spLocks noGrp="1"/>
          </p:cNvSpPr>
          <p:nvPr>
            <p:ph idx="1"/>
          </p:nvPr>
        </p:nvSpPr>
        <p:spPr>
          <a:xfrm>
            <a:off x="838200" y="1171977"/>
            <a:ext cx="10515600" cy="5004986"/>
          </a:xfrm>
        </p:spPr>
        <p:txBody>
          <a:bodyPr>
            <a:normAutofit/>
          </a:bodyPr>
          <a:lstStyle/>
          <a:p>
            <a:pPr marL="0" indent="0" algn="l">
              <a:buNone/>
            </a:pPr>
            <a:r>
              <a:rPr lang="en-US" sz="2400" dirty="0" smtClean="0"/>
              <a:t>Measured from the supraorbital ridge in front to the farthest point of the occiput in back i.e. </a:t>
            </a:r>
            <a:r>
              <a:rPr lang="en-US" sz="2400" dirty="0" err="1" smtClean="0"/>
              <a:t>Occipito</a:t>
            </a:r>
            <a:r>
              <a:rPr lang="en-US" sz="2400" dirty="0" smtClean="0"/>
              <a:t> - Frontal Circumference (OFC).tool used to measure the HC is tube measure </a:t>
            </a:r>
          </a:p>
          <a:p>
            <a:pPr marL="0" indent="0" algn="l">
              <a:buNone/>
            </a:pPr>
            <a:r>
              <a:rPr lang="en-US" sz="2400" b="1" dirty="0" smtClean="0"/>
              <a:t>Range  HC: 33 -35 cm </a:t>
            </a:r>
            <a:r>
              <a:rPr lang="en-US" sz="2400" dirty="0" smtClean="0"/>
              <a:t>at birth (13- 14 inches) By 1 </a:t>
            </a:r>
            <a:r>
              <a:rPr lang="en-US" sz="2400" dirty="0" err="1" smtClean="0"/>
              <a:t>yr</a:t>
            </a:r>
            <a:r>
              <a:rPr lang="en-US" sz="2400" dirty="0" smtClean="0"/>
              <a:t> it increases 12 cm to become 47 cm OFC increase in the 1st year of life.</a:t>
            </a:r>
          </a:p>
          <a:p>
            <a:pPr marL="0" indent="0" algn="l">
              <a:buNone/>
            </a:pPr>
            <a:r>
              <a:rPr lang="en-US" sz="2400" dirty="0" smtClean="0"/>
              <a:t>	                   35 cm	Birth</a:t>
            </a:r>
          </a:p>
          <a:p>
            <a:pPr marL="0" indent="0" algn="l">
              <a:buNone/>
            </a:pPr>
            <a:r>
              <a:rPr lang="en-US" sz="2400" dirty="0" smtClean="0"/>
              <a:t>0-3 </a:t>
            </a:r>
            <a:r>
              <a:rPr lang="en-US" sz="2400" dirty="0" err="1" smtClean="0"/>
              <a:t>mo</a:t>
            </a:r>
            <a:r>
              <a:rPr lang="en-US" sz="2400" dirty="0" smtClean="0"/>
              <a:t>                      2 cm / </a:t>
            </a:r>
            <a:r>
              <a:rPr lang="en-US" sz="2400" dirty="0" err="1" smtClean="0"/>
              <a:t>mo</a:t>
            </a:r>
            <a:endParaRPr lang="en-US" sz="2400" dirty="0" smtClean="0"/>
          </a:p>
          <a:p>
            <a:pPr marL="0" indent="0" algn="l">
              <a:buNone/>
            </a:pPr>
            <a:r>
              <a:rPr lang="en-US" sz="2400" dirty="0" smtClean="0"/>
              <a:t>3-6 </a:t>
            </a:r>
            <a:r>
              <a:rPr lang="en-US" sz="2400" dirty="0" err="1" smtClean="0"/>
              <a:t>mo</a:t>
            </a:r>
            <a:r>
              <a:rPr lang="en-US" sz="2400" dirty="0" smtClean="0"/>
              <a:t>                     1 cm / </a:t>
            </a:r>
            <a:r>
              <a:rPr lang="en-US" sz="2400" dirty="0" err="1" smtClean="0"/>
              <a:t>mo</a:t>
            </a:r>
            <a:endParaRPr lang="en-US" sz="2400" dirty="0" smtClean="0"/>
          </a:p>
          <a:p>
            <a:pPr marL="0" indent="0" algn="l">
              <a:buNone/>
            </a:pPr>
            <a:r>
              <a:rPr lang="en-US" sz="2400" dirty="0" smtClean="0"/>
              <a:t>6-12                          ½ cm / </a:t>
            </a:r>
            <a:r>
              <a:rPr lang="en-US" sz="2400" dirty="0" err="1" smtClean="0"/>
              <a:t>mo</a:t>
            </a:r>
            <a:endParaRPr lang="en-US" sz="2400" dirty="0" smtClean="0"/>
          </a:p>
          <a:p>
            <a:pPr marL="0" indent="0" algn="l">
              <a:buNone/>
            </a:pPr>
            <a:r>
              <a:rPr lang="en-US" sz="2400" dirty="0" smtClean="0"/>
              <a:t>1yr                           47 cm</a:t>
            </a:r>
          </a:p>
          <a:p>
            <a:pPr marL="0" indent="0" algn="l">
              <a:buNone/>
            </a:pPr>
            <a:endParaRPr lang="en-US" sz="2400" dirty="0"/>
          </a:p>
        </p:txBody>
      </p:sp>
      <p:sp>
        <p:nvSpPr>
          <p:cNvPr id="4" name="سهم لأعلى 3"/>
          <p:cNvSpPr/>
          <p:nvPr/>
        </p:nvSpPr>
        <p:spPr>
          <a:xfrm>
            <a:off x="3013656" y="3309870"/>
            <a:ext cx="154547" cy="2446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سهم لأعلى 4"/>
          <p:cNvSpPr/>
          <p:nvPr/>
        </p:nvSpPr>
        <p:spPr>
          <a:xfrm>
            <a:off x="3013656" y="3721994"/>
            <a:ext cx="154547" cy="206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سهم لأعلى 5"/>
          <p:cNvSpPr/>
          <p:nvPr/>
        </p:nvSpPr>
        <p:spPr>
          <a:xfrm>
            <a:off x="3013656" y="4159876"/>
            <a:ext cx="154547" cy="2446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75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838200" y="463639"/>
            <a:ext cx="10515600" cy="5713324"/>
          </a:xfrm>
        </p:spPr>
        <p:txBody>
          <a:bodyPr/>
          <a:lstStyle/>
          <a:p>
            <a:pPr marL="0" indent="0" algn="l">
              <a:buNone/>
            </a:pPr>
            <a:r>
              <a:rPr lang="en-US" b="1" u="sng" dirty="0"/>
              <a:t>We should note the following changes in the </a:t>
            </a:r>
            <a:r>
              <a:rPr lang="en-US" b="1" u="sng" dirty="0" smtClean="0"/>
              <a:t>head </a:t>
            </a:r>
            <a:r>
              <a:rPr lang="en-US" b="1" u="sng" dirty="0"/>
              <a:t>circumference</a:t>
            </a:r>
            <a:r>
              <a:rPr lang="en-US" dirty="0" smtClean="0"/>
              <a:t>:</a:t>
            </a:r>
          </a:p>
          <a:p>
            <a:pPr algn="l" rtl="0">
              <a:buFont typeface="Wingdings" panose="05000000000000000000" pitchFamily="2" charset="2"/>
              <a:buChar char="Ø"/>
            </a:pPr>
            <a:r>
              <a:rPr lang="en-US" dirty="0"/>
              <a:t>At birth </a:t>
            </a:r>
            <a:r>
              <a:rPr lang="en-US" b="1" dirty="0"/>
              <a:t>HC</a:t>
            </a:r>
            <a:r>
              <a:rPr lang="en-US" dirty="0"/>
              <a:t> may be equal or greater than </a:t>
            </a:r>
            <a:r>
              <a:rPr lang="en-US" b="1" dirty="0" smtClean="0"/>
              <a:t>Chest </a:t>
            </a:r>
            <a:r>
              <a:rPr lang="en-US" b="1" dirty="0"/>
              <a:t>Circumference CC </a:t>
            </a:r>
            <a:r>
              <a:rPr lang="en-US" dirty="0"/>
              <a:t>due to molding</a:t>
            </a:r>
            <a:r>
              <a:rPr lang="en-US" dirty="0" smtClean="0"/>
              <a:t>.</a:t>
            </a:r>
          </a:p>
          <a:p>
            <a:pPr algn="l" rtl="0">
              <a:buFont typeface="Wingdings" panose="05000000000000000000" pitchFamily="2" charset="2"/>
              <a:buChar char="Ø"/>
            </a:pPr>
            <a:r>
              <a:rPr lang="en-US" dirty="0"/>
              <a:t>After 2 to 3 days </a:t>
            </a:r>
            <a:r>
              <a:rPr lang="en-US" b="1" dirty="0"/>
              <a:t>HC</a:t>
            </a:r>
            <a:r>
              <a:rPr lang="en-US" dirty="0"/>
              <a:t> is greater than </a:t>
            </a:r>
            <a:r>
              <a:rPr lang="en-US" b="1" dirty="0"/>
              <a:t>CC </a:t>
            </a:r>
            <a:r>
              <a:rPr lang="en-US" dirty="0" smtClean="0"/>
              <a:t>by </a:t>
            </a:r>
            <a:r>
              <a:rPr lang="en-US" dirty="0"/>
              <a:t>2 to 3 cm</a:t>
            </a:r>
            <a:r>
              <a:rPr lang="en-US" dirty="0" smtClean="0"/>
              <a:t>.</a:t>
            </a:r>
          </a:p>
          <a:p>
            <a:pPr algn="l" rtl="0">
              <a:buFont typeface="Wingdings" panose="05000000000000000000" pitchFamily="2" charset="2"/>
              <a:buChar char="Ø"/>
            </a:pPr>
            <a:r>
              <a:rPr lang="en-US" dirty="0"/>
              <a:t>After six months </a:t>
            </a:r>
            <a:r>
              <a:rPr lang="en-US" b="1" dirty="0"/>
              <a:t>HC</a:t>
            </a:r>
            <a:r>
              <a:rPr lang="en-US" dirty="0"/>
              <a:t> is equal </a:t>
            </a:r>
            <a:r>
              <a:rPr lang="en-US" b="1" dirty="0"/>
              <a:t>CC</a:t>
            </a:r>
            <a:r>
              <a:rPr lang="en-US" dirty="0" smtClean="0"/>
              <a:t>.</a:t>
            </a:r>
          </a:p>
          <a:p>
            <a:pPr algn="l" rtl="0">
              <a:buFont typeface="Wingdings" panose="05000000000000000000" pitchFamily="2" charset="2"/>
              <a:buChar char="Ø"/>
            </a:pPr>
            <a:r>
              <a:rPr lang="en-US" dirty="0"/>
              <a:t>After one year </a:t>
            </a:r>
            <a:r>
              <a:rPr lang="en-US" b="1" dirty="0"/>
              <a:t>HC</a:t>
            </a:r>
            <a:r>
              <a:rPr lang="en-US" dirty="0"/>
              <a:t> is less </a:t>
            </a:r>
            <a:r>
              <a:rPr lang="en-US" dirty="0" smtClean="0"/>
              <a:t>than</a:t>
            </a:r>
            <a:r>
              <a:rPr lang="en-US" b="1" dirty="0" smtClean="0"/>
              <a:t> CC </a:t>
            </a:r>
            <a:r>
              <a:rPr lang="en-US" dirty="0" smtClean="0"/>
              <a:t>. </a:t>
            </a:r>
          </a:p>
          <a:p>
            <a:pPr marL="0" indent="0" algn="l" rtl="0">
              <a:buNone/>
            </a:pPr>
            <a:r>
              <a:rPr lang="en-US" dirty="0"/>
              <a:t> </a:t>
            </a:r>
            <a:r>
              <a:rPr lang="en-US" b="1" dirty="0">
                <a:solidFill>
                  <a:srgbClr val="FF0000"/>
                </a:solidFill>
              </a:rPr>
              <a:t>Abnormal </a:t>
            </a:r>
            <a:r>
              <a:rPr lang="en-US" b="1" dirty="0" smtClean="0">
                <a:solidFill>
                  <a:srgbClr val="FF0000"/>
                </a:solidFill>
              </a:rPr>
              <a:t>Findings</a:t>
            </a:r>
          </a:p>
          <a:p>
            <a:pPr algn="l" rtl="0">
              <a:buFont typeface="Wingdings" panose="05000000000000000000" pitchFamily="2" charset="2"/>
              <a:buChar char="Ø"/>
            </a:pPr>
            <a:r>
              <a:rPr lang="en-US" dirty="0"/>
              <a:t>HC less than 32 cm is indicative of </a:t>
            </a:r>
            <a:r>
              <a:rPr lang="en-US" b="1" dirty="0" smtClean="0"/>
              <a:t>Microcephaly</a:t>
            </a:r>
          </a:p>
          <a:p>
            <a:pPr algn="l" rtl="0">
              <a:buFont typeface="Wingdings" panose="05000000000000000000" pitchFamily="2" charset="2"/>
              <a:buChar char="Ø"/>
            </a:pPr>
            <a:r>
              <a:rPr lang="en-US" dirty="0"/>
              <a:t>HC is 37cm and grater than CC is </a:t>
            </a:r>
            <a:r>
              <a:rPr lang="en-US" dirty="0" smtClean="0"/>
              <a:t>indicative </a:t>
            </a:r>
            <a:r>
              <a:rPr lang="en-US" dirty="0"/>
              <a:t>of neurologic involvement such </a:t>
            </a:r>
            <a:r>
              <a:rPr lang="en-US" dirty="0" smtClean="0"/>
              <a:t>as </a:t>
            </a:r>
            <a:r>
              <a:rPr lang="en-US" b="1" dirty="0" smtClean="0"/>
              <a:t>Hydrocephalus</a:t>
            </a:r>
            <a:r>
              <a:rPr lang="en-US" dirty="0" smtClean="0"/>
              <a:t>.</a:t>
            </a:r>
            <a:endParaRPr lang="en-US" dirty="0"/>
          </a:p>
        </p:txBody>
      </p:sp>
    </p:spTree>
    <p:extLst>
      <p:ext uri="{BB962C8B-B14F-4D97-AF65-F5344CB8AC3E}">
        <p14:creationId xmlns:p14="http://schemas.microsoft.com/office/powerpoint/2010/main" val="171108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b="1" dirty="0">
                <a:solidFill>
                  <a:srgbClr val="FF0000"/>
                </a:solidFill>
              </a:rPr>
              <a:t>Chest Circumference</a:t>
            </a:r>
            <a:r>
              <a:rPr lang="en-US" dirty="0" smtClean="0"/>
              <a:t/>
            </a:r>
            <a:br>
              <a:rPr lang="en-US" dirty="0" smtClean="0"/>
            </a:br>
            <a:endParaRPr lang="en-US" dirty="0"/>
          </a:p>
        </p:txBody>
      </p:sp>
      <p:sp>
        <p:nvSpPr>
          <p:cNvPr id="3" name="عنصر نائب للمحتوى 2"/>
          <p:cNvSpPr>
            <a:spLocks noGrp="1"/>
          </p:cNvSpPr>
          <p:nvPr>
            <p:ph idx="1"/>
          </p:nvPr>
        </p:nvSpPr>
        <p:spPr>
          <a:xfrm>
            <a:off x="838200" y="1171977"/>
            <a:ext cx="10515600" cy="5004986"/>
          </a:xfrm>
        </p:spPr>
        <p:txBody>
          <a:bodyPr>
            <a:normAutofit/>
          </a:bodyPr>
          <a:lstStyle/>
          <a:p>
            <a:pPr marL="0" indent="0" algn="l">
              <a:buNone/>
            </a:pPr>
            <a:endParaRPr lang="en-US" sz="2400" dirty="0" smtClean="0"/>
          </a:p>
          <a:p>
            <a:pPr algn="l" rtl="0">
              <a:buFont typeface="Wingdings" panose="05000000000000000000" pitchFamily="2" charset="2"/>
              <a:buChar char="Ø"/>
            </a:pPr>
            <a:r>
              <a:rPr lang="en-US" sz="2400" dirty="0"/>
              <a:t>Normal CC range from 30.5 to 33 cm ( </a:t>
            </a:r>
            <a:r>
              <a:rPr lang="en-US" sz="2400" dirty="0" smtClean="0"/>
              <a:t>12 </a:t>
            </a:r>
            <a:r>
              <a:rPr lang="en-US" sz="2400" dirty="0"/>
              <a:t>to 13 inches</a:t>
            </a:r>
            <a:r>
              <a:rPr lang="en-US" sz="2400" dirty="0" smtClean="0"/>
              <a:t>)</a:t>
            </a:r>
          </a:p>
          <a:p>
            <a:pPr algn="l" rtl="0">
              <a:buFont typeface="Wingdings" panose="05000000000000000000" pitchFamily="2" charset="2"/>
              <a:buChar char="Ø"/>
            </a:pPr>
            <a:r>
              <a:rPr lang="en-US" sz="2400" dirty="0"/>
              <a:t>Usually 2 cm less than HC</a:t>
            </a:r>
            <a:r>
              <a:rPr lang="en-US" sz="2400" dirty="0" smtClean="0"/>
              <a:t>.</a:t>
            </a:r>
          </a:p>
          <a:p>
            <a:pPr algn="l" rtl="0">
              <a:buFont typeface="Wingdings" panose="05000000000000000000" pitchFamily="2" charset="2"/>
              <a:buChar char="Ø"/>
            </a:pPr>
            <a:r>
              <a:rPr lang="en-US" sz="2400" dirty="0"/>
              <a:t>The CC is measured at the level of the </a:t>
            </a:r>
            <a:r>
              <a:rPr lang="en-US" sz="2400" dirty="0" smtClean="0"/>
              <a:t>nipple </a:t>
            </a:r>
            <a:r>
              <a:rPr lang="en-US" sz="2400" dirty="0"/>
              <a:t>using a tape </a:t>
            </a:r>
            <a:r>
              <a:rPr lang="en-US" sz="2400" dirty="0" smtClean="0"/>
              <a:t>measure .</a:t>
            </a:r>
          </a:p>
          <a:p>
            <a:pPr marL="0" indent="0" algn="l">
              <a:buNone/>
            </a:pPr>
            <a:r>
              <a:rPr lang="en-US" sz="2400" b="1" dirty="0">
                <a:solidFill>
                  <a:srgbClr val="FF0000"/>
                </a:solidFill>
              </a:rPr>
              <a:t>Abnormal </a:t>
            </a:r>
            <a:r>
              <a:rPr lang="en-US" sz="2400" b="1" dirty="0" smtClean="0">
                <a:solidFill>
                  <a:srgbClr val="FF0000"/>
                </a:solidFill>
              </a:rPr>
              <a:t>Findings</a:t>
            </a:r>
          </a:p>
          <a:p>
            <a:pPr algn="l" rtl="0">
              <a:buFont typeface="Wingdings" panose="05000000000000000000" pitchFamily="2" charset="2"/>
              <a:buChar char="Ø"/>
            </a:pPr>
            <a:r>
              <a:rPr lang="en-US" sz="2400" dirty="0"/>
              <a:t>The CC less than 30 cm indicates </a:t>
            </a:r>
            <a:r>
              <a:rPr lang="en-US" sz="2400" dirty="0" smtClean="0"/>
              <a:t>prematurity.</a:t>
            </a:r>
          </a:p>
          <a:p>
            <a:pPr algn="l" rtl="0">
              <a:buFont typeface="Wingdings" panose="05000000000000000000" pitchFamily="2" charset="2"/>
              <a:buChar char="Ø"/>
            </a:pPr>
            <a:r>
              <a:rPr lang="en-US" sz="2400" dirty="0"/>
              <a:t>An enlarged heart may make the left side </a:t>
            </a:r>
            <a:r>
              <a:rPr lang="en-US" sz="2400" dirty="0" smtClean="0"/>
              <a:t>of </a:t>
            </a:r>
            <a:r>
              <a:rPr lang="en-US" sz="2400" dirty="0"/>
              <a:t>the chest larger</a:t>
            </a:r>
          </a:p>
        </p:txBody>
      </p:sp>
    </p:spTree>
    <p:extLst>
      <p:ext uri="{BB962C8B-B14F-4D97-AF65-F5344CB8AC3E}">
        <p14:creationId xmlns:p14="http://schemas.microsoft.com/office/powerpoint/2010/main" val="656401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dirty="0">
                <a:solidFill>
                  <a:srgbClr val="FF0000"/>
                </a:solidFill>
                <a:latin typeface="Arial" panose="020B0604020202020204" pitchFamily="34" charset="0"/>
                <a:cs typeface="Arial" panose="020B0604020202020204" pitchFamily="34" charset="0"/>
              </a:rPr>
              <a:t>Abdominal Circumference</a:t>
            </a:r>
          </a:p>
        </p:txBody>
      </p:sp>
      <p:sp>
        <p:nvSpPr>
          <p:cNvPr id="3" name="عنصر نائب للمحتوى 2"/>
          <p:cNvSpPr>
            <a:spLocks noGrp="1"/>
          </p:cNvSpPr>
          <p:nvPr>
            <p:ph idx="1"/>
          </p:nvPr>
        </p:nvSpPr>
        <p:spPr>
          <a:xfrm>
            <a:off x="360608" y="1352282"/>
            <a:ext cx="11642502" cy="5267459"/>
          </a:xfrm>
        </p:spPr>
        <p:txBody>
          <a:bodyPr/>
          <a:lstStyle/>
          <a:p>
            <a:pPr algn="l" rtl="0">
              <a:buFont typeface="Wingdings" panose="05000000000000000000" pitchFamily="2" charset="2"/>
              <a:buChar char="Ø"/>
            </a:pPr>
            <a:r>
              <a:rPr lang="en-US" dirty="0"/>
              <a:t>Abdominal Circumference (AC) is </a:t>
            </a:r>
            <a:r>
              <a:rPr lang="en-US" dirty="0" smtClean="0"/>
              <a:t>approximately </a:t>
            </a:r>
            <a:r>
              <a:rPr lang="en-US" dirty="0"/>
              <a:t>the same as </a:t>
            </a:r>
            <a:r>
              <a:rPr lang="en-US" dirty="0" smtClean="0"/>
              <a:t>chest </a:t>
            </a:r>
          </a:p>
          <a:p>
            <a:pPr marL="0" indent="0" algn="l">
              <a:buNone/>
            </a:pPr>
            <a:r>
              <a:rPr lang="en-US" dirty="0" smtClean="0"/>
              <a:t>circumference.</a:t>
            </a:r>
          </a:p>
          <a:p>
            <a:pPr algn="l" rtl="0">
              <a:buFont typeface="Wingdings" panose="05000000000000000000" pitchFamily="2" charset="2"/>
              <a:buChar char="Ø"/>
            </a:pPr>
            <a:r>
              <a:rPr lang="en-US" dirty="0" smtClean="0"/>
              <a:t>It is measured just above the level of the Umbilicus.</a:t>
            </a:r>
          </a:p>
          <a:p>
            <a:pPr marL="0" indent="0" algn="l" rtl="0">
              <a:buNone/>
            </a:pPr>
            <a:endParaRPr lang="en-US" dirty="0" smtClean="0"/>
          </a:p>
          <a:p>
            <a:pPr marL="0" indent="0" algn="l" rtl="0">
              <a:buNone/>
            </a:pPr>
            <a:r>
              <a:rPr lang="en-US" b="1" dirty="0" smtClean="0">
                <a:solidFill>
                  <a:srgbClr val="FF0000"/>
                </a:solidFill>
              </a:rPr>
              <a:t>Abnormal Findings</a:t>
            </a:r>
            <a:endParaRPr lang="en-US" b="1" dirty="0">
              <a:solidFill>
                <a:srgbClr val="FF0000"/>
              </a:solidFill>
            </a:endParaRPr>
          </a:p>
          <a:p>
            <a:pPr marL="0" indent="0" algn="l" rtl="0">
              <a:buNone/>
            </a:pPr>
            <a:r>
              <a:rPr lang="en-US" dirty="0" smtClean="0"/>
              <a:t>AC </a:t>
            </a:r>
            <a:r>
              <a:rPr lang="en-US" dirty="0"/>
              <a:t>is not routinely measured </a:t>
            </a:r>
            <a:r>
              <a:rPr lang="en-US" dirty="0" smtClean="0"/>
              <a:t>unless </a:t>
            </a:r>
            <a:r>
              <a:rPr lang="en-US" dirty="0"/>
              <a:t>there is a suspicion of </a:t>
            </a:r>
            <a:r>
              <a:rPr lang="en-US" dirty="0" smtClean="0"/>
              <a:t>abdominal </a:t>
            </a:r>
            <a:r>
              <a:rPr lang="en-US" dirty="0"/>
              <a:t>distention due to </a:t>
            </a:r>
            <a:r>
              <a:rPr lang="en-US" dirty="0" smtClean="0"/>
              <a:t>obstruction </a:t>
            </a:r>
            <a:r>
              <a:rPr lang="en-US" dirty="0"/>
              <a:t>in the </a:t>
            </a:r>
            <a:r>
              <a:rPr lang="en-US" dirty="0" smtClean="0"/>
              <a:t>gastrointestinal tract.</a:t>
            </a:r>
            <a:endParaRPr lang="en-US" dirty="0"/>
          </a:p>
        </p:txBody>
      </p:sp>
    </p:spTree>
    <p:extLst>
      <p:ext uri="{BB962C8B-B14F-4D97-AF65-F5344CB8AC3E}">
        <p14:creationId xmlns:p14="http://schemas.microsoft.com/office/powerpoint/2010/main" val="598792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endParaRPr lang="en-US" dirty="0"/>
          </a:p>
        </p:txBody>
      </p:sp>
      <p:sp>
        <p:nvSpPr>
          <p:cNvPr id="3" name="عنصر نائب للمحتوى 2"/>
          <p:cNvSpPr>
            <a:spLocks noGrp="1"/>
          </p:cNvSpPr>
          <p:nvPr>
            <p:ph idx="1"/>
          </p:nvPr>
        </p:nvSpPr>
        <p:spPr>
          <a:xfrm>
            <a:off x="838200" y="1690687"/>
            <a:ext cx="10515600" cy="4486275"/>
          </a:xfrm>
        </p:spPr>
        <p:txBody>
          <a:bodyPr>
            <a:normAutofit/>
          </a:bodyPr>
          <a:lstStyle/>
          <a:p>
            <a:pPr marL="0" indent="0" algn="l">
              <a:buNone/>
            </a:pPr>
            <a:r>
              <a:rPr lang="en-US" b="1" dirty="0">
                <a:solidFill>
                  <a:srgbClr val="FF0000"/>
                </a:solidFill>
              </a:rPr>
              <a:t>Growth Chart</a:t>
            </a:r>
          </a:p>
          <a:p>
            <a:pPr marL="0" indent="0" algn="l">
              <a:buNone/>
            </a:pPr>
            <a:r>
              <a:rPr lang="en-US" dirty="0"/>
              <a:t>The</a:t>
            </a:r>
            <a:r>
              <a:rPr lang="en-US" b="1" dirty="0"/>
              <a:t> growth chart </a:t>
            </a:r>
            <a:r>
              <a:rPr lang="en-US" dirty="0"/>
              <a:t>is a visual display of child's physical growth. Growth Charts are used to compare child's height, weight and head circumference against children of same age</a:t>
            </a:r>
            <a:r>
              <a:rPr lang="en-US" dirty="0" smtClean="0"/>
              <a:t>. </a:t>
            </a:r>
          </a:p>
          <a:p>
            <a:pPr marL="0" indent="0" algn="l">
              <a:buNone/>
            </a:pPr>
            <a:endParaRPr lang="en-US" b="1" dirty="0"/>
          </a:p>
          <a:p>
            <a:pPr marL="0" indent="0" algn="l">
              <a:buNone/>
            </a:pPr>
            <a:endParaRPr lang="en-US" dirty="0"/>
          </a:p>
        </p:txBody>
      </p:sp>
    </p:spTree>
    <p:extLst>
      <p:ext uri="{BB962C8B-B14F-4D97-AF65-F5344CB8AC3E}">
        <p14:creationId xmlns:p14="http://schemas.microsoft.com/office/powerpoint/2010/main" val="4120277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800" b="1" dirty="0">
                <a:solidFill>
                  <a:srgbClr val="FF0000"/>
                </a:solidFill>
                <a:latin typeface="Agency FB" panose="020B0503020202020204" pitchFamily="34" charset="0"/>
              </a:rPr>
              <a:t>Why Is It Important to Assess Growth </a:t>
            </a:r>
            <a:r>
              <a:rPr lang="en-US" sz="2800" b="1" dirty="0" smtClean="0">
                <a:solidFill>
                  <a:srgbClr val="FF0000"/>
                </a:solidFill>
                <a:latin typeface="Agency FB" panose="020B0503020202020204" pitchFamily="34" charset="0"/>
              </a:rPr>
              <a:t>and </a:t>
            </a:r>
            <a:r>
              <a:rPr lang="en-US" sz="2800" b="1" dirty="0">
                <a:solidFill>
                  <a:srgbClr val="FF0000"/>
                </a:solidFill>
                <a:latin typeface="Agency FB" panose="020B0503020202020204" pitchFamily="34" charset="0"/>
              </a:rPr>
              <a:t>Nutrition During the Physical </a:t>
            </a:r>
            <a:r>
              <a:rPr lang="en-US" sz="2800" b="1" dirty="0" smtClean="0">
                <a:solidFill>
                  <a:srgbClr val="FF0000"/>
                </a:solidFill>
                <a:latin typeface="Agency FB" panose="020B0503020202020204" pitchFamily="34" charset="0"/>
              </a:rPr>
              <a:t>Examination</a:t>
            </a:r>
            <a:r>
              <a:rPr lang="en-US" sz="2800" b="1" dirty="0">
                <a:solidFill>
                  <a:srgbClr val="FF0000"/>
                </a:solidFill>
                <a:latin typeface="Agency FB" panose="020B0503020202020204" pitchFamily="34" charset="0"/>
              </a:rPr>
              <a:t>?</a:t>
            </a:r>
          </a:p>
        </p:txBody>
      </p:sp>
      <p:sp>
        <p:nvSpPr>
          <p:cNvPr id="3" name="عنصر نائب للمحتوى 2"/>
          <p:cNvSpPr>
            <a:spLocks noGrp="1"/>
          </p:cNvSpPr>
          <p:nvPr>
            <p:ph idx="1"/>
          </p:nvPr>
        </p:nvSpPr>
        <p:spPr/>
        <p:txBody>
          <a:bodyPr>
            <a:normAutofit/>
          </a:bodyPr>
          <a:lstStyle/>
          <a:p>
            <a:pPr algn="l" rtl="0">
              <a:buFont typeface="Wingdings" panose="05000000000000000000" pitchFamily="2" charset="2"/>
              <a:buChar char="Ø"/>
            </a:pPr>
            <a:r>
              <a:rPr lang="en-US" dirty="0"/>
              <a:t>Growth measurements correlate </a:t>
            </a:r>
            <a:r>
              <a:rPr lang="en-US" dirty="0" smtClean="0"/>
              <a:t>directly </a:t>
            </a:r>
            <a:r>
              <a:rPr lang="en-US" dirty="0"/>
              <a:t>to nutritional status and can </a:t>
            </a:r>
          </a:p>
          <a:p>
            <a:pPr marL="0" indent="0" algn="l">
              <a:buNone/>
            </a:pPr>
            <a:r>
              <a:rPr lang="en-US" dirty="0"/>
              <a:t>indicate whether a child’s health and </a:t>
            </a:r>
            <a:r>
              <a:rPr lang="en-US" dirty="0" smtClean="0"/>
              <a:t>well-being </a:t>
            </a:r>
            <a:r>
              <a:rPr lang="en-US" dirty="0"/>
              <a:t>are at </a:t>
            </a:r>
            <a:r>
              <a:rPr lang="en-US" dirty="0" smtClean="0"/>
              <a:t>risk. </a:t>
            </a:r>
          </a:p>
          <a:p>
            <a:pPr algn="l" rtl="0">
              <a:buFont typeface="Wingdings" panose="05000000000000000000" pitchFamily="2" charset="2"/>
              <a:buChar char="Ø"/>
            </a:pPr>
            <a:r>
              <a:rPr lang="en-US" dirty="0"/>
              <a:t>Calculating and tracking BMI </a:t>
            </a:r>
            <a:r>
              <a:rPr lang="en-US" dirty="0" smtClean="0"/>
              <a:t>provides </a:t>
            </a:r>
            <a:r>
              <a:rPr lang="en-US" dirty="0"/>
              <a:t>vital information about </a:t>
            </a:r>
          </a:p>
          <a:p>
            <a:pPr marL="0" indent="0" algn="l">
              <a:buNone/>
            </a:pPr>
            <a:r>
              <a:rPr lang="en-US" dirty="0"/>
              <a:t>weight status and risk of overweight </a:t>
            </a:r>
            <a:r>
              <a:rPr lang="en-US" dirty="0" smtClean="0"/>
              <a:t>and obesity.</a:t>
            </a:r>
          </a:p>
          <a:p>
            <a:pPr algn="l" rtl="0">
              <a:buFont typeface="Wingdings" panose="05000000000000000000" pitchFamily="2" charset="2"/>
              <a:buChar char="Ø"/>
            </a:pPr>
            <a:r>
              <a:rPr lang="en-US" dirty="0"/>
              <a:t>Measuring head circumference, </a:t>
            </a:r>
            <a:r>
              <a:rPr lang="en-US" dirty="0" smtClean="0"/>
              <a:t>especially </a:t>
            </a:r>
            <a:r>
              <a:rPr lang="en-US" dirty="0"/>
              <a:t>within the first 3 years, </a:t>
            </a:r>
          </a:p>
          <a:p>
            <a:pPr marL="0" indent="0" algn="l">
              <a:buNone/>
            </a:pPr>
            <a:r>
              <a:rPr lang="en-US" dirty="0"/>
              <a:t>may identify neurologic </a:t>
            </a:r>
            <a:r>
              <a:rPr lang="en-US" dirty="0" smtClean="0"/>
              <a:t>abnormalities </a:t>
            </a:r>
            <a:r>
              <a:rPr lang="en-US" dirty="0"/>
              <a:t>as well as </a:t>
            </a:r>
            <a:r>
              <a:rPr lang="en-US" dirty="0" smtClean="0"/>
              <a:t>malnutrition</a:t>
            </a:r>
            <a:r>
              <a:rPr lang="en-US" dirty="0"/>
              <a:t>.</a:t>
            </a:r>
          </a:p>
        </p:txBody>
      </p:sp>
    </p:spTree>
    <p:extLst>
      <p:ext uri="{BB962C8B-B14F-4D97-AF65-F5344CB8AC3E}">
        <p14:creationId xmlns:p14="http://schemas.microsoft.com/office/powerpoint/2010/main" val="3902756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lnSpcReduction="10000"/>
          </a:bodyPr>
          <a:lstStyle/>
          <a:p>
            <a:pPr marL="0" indent="0" algn="l">
              <a:buNone/>
            </a:pPr>
            <a:r>
              <a:rPr lang="en-US" b="1" dirty="0"/>
              <a:t>Important or uses of growth chart:</a:t>
            </a:r>
          </a:p>
          <a:p>
            <a:pPr marL="0" indent="0" algn="l">
              <a:buNone/>
            </a:pPr>
            <a:r>
              <a:rPr lang="en-US" dirty="0"/>
              <a:t>1. Growth monitoring: main use is growth monitoring of child.</a:t>
            </a:r>
          </a:p>
          <a:p>
            <a:pPr marL="0" indent="0" algn="l">
              <a:buNone/>
            </a:pPr>
            <a:r>
              <a:rPr lang="en-US" dirty="0"/>
              <a:t>2. Diagnostic tool: for mortality, morbidity and health status.</a:t>
            </a:r>
          </a:p>
          <a:p>
            <a:pPr marL="0" indent="0" algn="l">
              <a:buNone/>
            </a:pPr>
            <a:r>
              <a:rPr lang="en-US" dirty="0"/>
              <a:t>3. Planning &amp; policy taking: by grading malnutrition.</a:t>
            </a:r>
          </a:p>
          <a:p>
            <a:pPr marL="0" indent="0" algn="l">
              <a:buNone/>
            </a:pPr>
            <a:r>
              <a:rPr lang="en-US" dirty="0"/>
              <a:t>4. Educational tool: mother can be educated regarding care of her child</a:t>
            </a:r>
          </a:p>
          <a:p>
            <a:pPr marL="0" indent="0" algn="l">
              <a:buNone/>
            </a:pPr>
            <a:r>
              <a:rPr lang="en-US" dirty="0"/>
              <a:t>5. Tool for action: it helps the health workers to determine type of   intervention needed.</a:t>
            </a:r>
          </a:p>
          <a:p>
            <a:pPr marL="0" indent="0" algn="l">
              <a:buNone/>
            </a:pPr>
            <a:r>
              <a:rPr lang="en-US" dirty="0"/>
              <a:t>6. Tool for teaching: Growth chart also gives information like</a:t>
            </a:r>
          </a:p>
          <a:p>
            <a:pPr marL="0" indent="0" algn="l">
              <a:buNone/>
            </a:pPr>
            <a:r>
              <a:rPr lang="en-US" dirty="0"/>
              <a:t>	Birth date &amp; weight.</a:t>
            </a:r>
          </a:p>
          <a:p>
            <a:pPr marL="0" indent="0" algn="l">
              <a:buNone/>
            </a:pPr>
            <a:endParaRPr lang="en-US" dirty="0"/>
          </a:p>
        </p:txBody>
      </p:sp>
    </p:spTree>
    <p:extLst>
      <p:ext uri="{BB962C8B-B14F-4D97-AF65-F5344CB8AC3E}">
        <p14:creationId xmlns:p14="http://schemas.microsoft.com/office/powerpoint/2010/main" val="130537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456" y="103031"/>
            <a:ext cx="11578107" cy="6490951"/>
          </a:xfrm>
        </p:spPr>
      </p:pic>
    </p:spTree>
    <p:extLst>
      <p:ext uri="{BB962C8B-B14F-4D97-AF65-F5344CB8AC3E}">
        <p14:creationId xmlns:p14="http://schemas.microsoft.com/office/powerpoint/2010/main" val="3440524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034" y="553792"/>
            <a:ext cx="10825766" cy="5872766"/>
          </a:xfrm>
        </p:spPr>
      </p:pic>
    </p:spTree>
    <p:extLst>
      <p:ext uri="{BB962C8B-B14F-4D97-AF65-F5344CB8AC3E}">
        <p14:creationId xmlns:p14="http://schemas.microsoft.com/office/powerpoint/2010/main" val="277128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2700" b="1" dirty="0" smtClean="0">
                <a:solidFill>
                  <a:srgbClr val="FF0000"/>
                </a:solidFill>
                <a:latin typeface="+mn-lt"/>
              </a:rPr>
              <a:t>3. Denver Developmental Screening Test I and II (DDST)</a:t>
            </a:r>
            <a:r>
              <a:rPr lang="en-US" dirty="0" smtClean="0"/>
              <a:t/>
            </a:r>
            <a:br>
              <a:rPr lang="en-US" dirty="0" smtClean="0"/>
            </a:br>
            <a:endParaRPr lang="en-US" dirty="0"/>
          </a:p>
        </p:txBody>
      </p:sp>
      <p:sp>
        <p:nvSpPr>
          <p:cNvPr id="3" name="عنصر نائب للمحتوى 2"/>
          <p:cNvSpPr>
            <a:spLocks noGrp="1"/>
          </p:cNvSpPr>
          <p:nvPr>
            <p:ph idx="1"/>
          </p:nvPr>
        </p:nvSpPr>
        <p:spPr>
          <a:xfrm>
            <a:off x="838200" y="1262130"/>
            <a:ext cx="10515600" cy="4914833"/>
          </a:xfrm>
        </p:spPr>
        <p:txBody>
          <a:bodyPr>
            <a:normAutofit/>
          </a:bodyPr>
          <a:lstStyle/>
          <a:p>
            <a:pPr marL="0" indent="0" algn="l">
              <a:buNone/>
            </a:pPr>
            <a:r>
              <a:rPr lang="en-US" sz="2400" dirty="0" smtClean="0"/>
              <a:t>1. The most widely used test for screening developmental problems in children.</a:t>
            </a:r>
          </a:p>
          <a:p>
            <a:pPr marL="0" indent="0" algn="l">
              <a:buNone/>
            </a:pPr>
            <a:r>
              <a:rPr lang="en-US" sz="2400" dirty="0" smtClean="0"/>
              <a:t>2. Administered to children from birth to 6 years.</a:t>
            </a:r>
          </a:p>
          <a:p>
            <a:pPr marL="0" indent="0" algn="l">
              <a:buNone/>
            </a:pPr>
            <a:r>
              <a:rPr lang="en-US" sz="2400" dirty="0" smtClean="0"/>
              <a:t>3</a:t>
            </a:r>
            <a:r>
              <a:rPr lang="en-US" sz="2400" dirty="0"/>
              <a:t>. Assesses Development </a:t>
            </a:r>
            <a:endParaRPr lang="en-US" sz="2400" dirty="0" smtClean="0"/>
          </a:p>
          <a:p>
            <a:pPr marL="0" indent="0" algn="l">
              <a:buNone/>
            </a:pPr>
            <a:r>
              <a:rPr lang="en-US" sz="2400" dirty="0" smtClean="0"/>
              <a:t>4</a:t>
            </a:r>
            <a:r>
              <a:rPr lang="en-US" sz="2400" dirty="0"/>
              <a:t>. Not An IQ Test </a:t>
            </a:r>
            <a:endParaRPr lang="en-US" sz="2400" dirty="0" smtClean="0"/>
          </a:p>
          <a:p>
            <a:pPr marL="0" indent="0" algn="l">
              <a:buNone/>
            </a:pPr>
            <a:r>
              <a:rPr lang="en-US" sz="2400" dirty="0"/>
              <a:t>5. Ages to </a:t>
            </a:r>
            <a:r>
              <a:rPr lang="en-US" sz="2400" dirty="0" smtClean="0"/>
              <a:t>Assess</a:t>
            </a:r>
          </a:p>
          <a:p>
            <a:pPr marL="0" indent="0" algn="l">
              <a:buNone/>
            </a:pPr>
            <a:endParaRPr lang="en-US" sz="2400" dirty="0" smtClean="0"/>
          </a:p>
          <a:p>
            <a:pPr marL="0" indent="0" algn="l">
              <a:buNone/>
            </a:pPr>
            <a:endParaRPr lang="en-US" sz="2400" dirty="0"/>
          </a:p>
        </p:txBody>
      </p:sp>
    </p:spTree>
    <p:extLst>
      <p:ext uri="{BB962C8B-B14F-4D97-AF65-F5344CB8AC3E}">
        <p14:creationId xmlns:p14="http://schemas.microsoft.com/office/powerpoint/2010/main" val="2847813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l"/>
            <a:r>
              <a:rPr lang="en-US" sz="2400" b="1" dirty="0" smtClean="0">
                <a:solidFill>
                  <a:srgbClr val="FF0000"/>
                </a:solidFill>
                <a:latin typeface="+mn-lt"/>
              </a:rPr>
              <a:t>DDST II includes four areas or sector</a:t>
            </a:r>
            <a:r>
              <a:rPr lang="en-US" dirty="0" smtClean="0"/>
              <a:t>:</a:t>
            </a:r>
            <a:br>
              <a:rPr lang="en-US" dirty="0" smtClean="0"/>
            </a:br>
            <a:endParaRPr lang="en-US" dirty="0"/>
          </a:p>
        </p:txBody>
      </p:sp>
      <p:sp>
        <p:nvSpPr>
          <p:cNvPr id="3" name="عنصر نائب للمحتوى 2"/>
          <p:cNvSpPr>
            <a:spLocks noGrp="1"/>
          </p:cNvSpPr>
          <p:nvPr>
            <p:ph idx="1"/>
          </p:nvPr>
        </p:nvSpPr>
        <p:spPr>
          <a:xfrm>
            <a:off x="838200" y="1519707"/>
            <a:ext cx="10515600" cy="4657256"/>
          </a:xfrm>
        </p:spPr>
        <p:txBody>
          <a:bodyPr>
            <a:normAutofit/>
          </a:bodyPr>
          <a:lstStyle/>
          <a:p>
            <a:pPr marL="0" indent="0" algn="l">
              <a:buNone/>
            </a:pPr>
            <a:r>
              <a:rPr lang="en-US" sz="2400" dirty="0" smtClean="0"/>
              <a:t>1. Personal-Social: 25 items</a:t>
            </a:r>
          </a:p>
          <a:p>
            <a:pPr marL="0" indent="0" algn="l" rtl="0">
              <a:buNone/>
            </a:pPr>
            <a:r>
              <a:rPr lang="en-US" sz="2400" dirty="0" smtClean="0"/>
              <a:t>•Getting along with people and caring for personal needs.</a:t>
            </a:r>
          </a:p>
          <a:p>
            <a:pPr marL="0" indent="0" algn="l" rtl="0">
              <a:buNone/>
            </a:pPr>
            <a:r>
              <a:rPr lang="en-US" sz="2400" dirty="0" smtClean="0"/>
              <a:t>2. Fine Motor-adaptive: 29 items</a:t>
            </a:r>
          </a:p>
          <a:p>
            <a:pPr marL="0" indent="0" algn="l" rtl="0">
              <a:buNone/>
            </a:pPr>
            <a:r>
              <a:rPr lang="en-US" sz="2400" dirty="0" smtClean="0"/>
              <a:t>•Eye hand coordination, manipulation of small objects, and problem solving</a:t>
            </a:r>
          </a:p>
          <a:p>
            <a:pPr marL="0" indent="0" algn="l" rtl="0">
              <a:buNone/>
            </a:pPr>
            <a:r>
              <a:rPr lang="en-US" sz="2400" dirty="0" smtClean="0"/>
              <a:t>3. Language: 39 items:</a:t>
            </a:r>
          </a:p>
          <a:p>
            <a:pPr marL="0" indent="0" algn="l" rtl="0">
              <a:buNone/>
            </a:pPr>
            <a:r>
              <a:rPr lang="en-US" sz="2400" dirty="0" smtClean="0"/>
              <a:t>• Hearing, understanding, and using language</a:t>
            </a:r>
          </a:p>
          <a:p>
            <a:pPr marL="0" indent="0" algn="l" rtl="0">
              <a:buNone/>
            </a:pPr>
            <a:r>
              <a:rPr lang="en-US" sz="2400" dirty="0" smtClean="0"/>
              <a:t>4. Gross Motor: 32 items:</a:t>
            </a:r>
          </a:p>
          <a:p>
            <a:pPr marL="0" indent="0" algn="l" rtl="0">
              <a:buNone/>
            </a:pPr>
            <a:r>
              <a:rPr lang="en-US" sz="2400" dirty="0" smtClean="0"/>
              <a:t>•Sitting, walking, jumping </a:t>
            </a:r>
          </a:p>
          <a:p>
            <a:pPr marL="0" indent="0" algn="l" rtl="0">
              <a:buNone/>
            </a:pPr>
            <a:r>
              <a:rPr lang="en-US" sz="2400" b="1" dirty="0" smtClean="0"/>
              <a:t>Time 15 </a:t>
            </a:r>
            <a:r>
              <a:rPr lang="en-US" sz="2400" b="1" dirty="0"/>
              <a:t>– 20 Minutes.</a:t>
            </a:r>
          </a:p>
        </p:txBody>
      </p:sp>
    </p:spTree>
    <p:extLst>
      <p:ext uri="{BB962C8B-B14F-4D97-AF65-F5344CB8AC3E}">
        <p14:creationId xmlns:p14="http://schemas.microsoft.com/office/powerpoint/2010/main" val="3186395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489397" y="365125"/>
            <a:ext cx="11346287" cy="6164464"/>
          </a:xfrm>
          <a:prstGeom prst="rect">
            <a:avLst/>
          </a:prstGeom>
        </p:spPr>
      </p:pic>
    </p:spTree>
    <p:extLst>
      <p:ext uri="{BB962C8B-B14F-4D97-AF65-F5344CB8AC3E}">
        <p14:creationId xmlns:p14="http://schemas.microsoft.com/office/powerpoint/2010/main" val="1686031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682580" y="365125"/>
            <a:ext cx="10671220" cy="6254616"/>
          </a:xfrm>
          <a:prstGeom prst="rect">
            <a:avLst/>
          </a:prstGeom>
        </p:spPr>
      </p:pic>
    </p:spTree>
    <p:extLst>
      <p:ext uri="{BB962C8B-B14F-4D97-AF65-F5344CB8AC3E}">
        <p14:creationId xmlns:p14="http://schemas.microsoft.com/office/powerpoint/2010/main" val="185222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838201" y="244699"/>
            <a:ext cx="10971726" cy="6400800"/>
          </a:xfrm>
          <a:prstGeom prst="rect">
            <a:avLst/>
          </a:prstGeom>
        </p:spPr>
      </p:pic>
    </p:spTree>
    <p:extLst>
      <p:ext uri="{BB962C8B-B14F-4D97-AF65-F5344CB8AC3E}">
        <p14:creationId xmlns:p14="http://schemas.microsoft.com/office/powerpoint/2010/main" val="407293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566670" y="365124"/>
            <a:ext cx="10787130" cy="6492875"/>
          </a:xfrm>
          <a:prstGeom prst="rect">
            <a:avLst/>
          </a:prstGeom>
        </p:spPr>
      </p:pic>
    </p:spTree>
    <p:extLst>
      <p:ext uri="{BB962C8B-B14F-4D97-AF65-F5344CB8AC3E}">
        <p14:creationId xmlns:p14="http://schemas.microsoft.com/office/powerpoint/2010/main" val="2496175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566670" y="365126"/>
            <a:ext cx="10882648" cy="6589466"/>
          </a:xfrm>
          <a:prstGeom prst="rect">
            <a:avLst/>
          </a:prstGeom>
        </p:spPr>
      </p:pic>
    </p:spTree>
    <p:extLst>
      <p:ext uri="{BB962C8B-B14F-4D97-AF65-F5344CB8AC3E}">
        <p14:creationId xmlns:p14="http://schemas.microsoft.com/office/powerpoint/2010/main" val="318962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idx="1"/>
          </p:nvPr>
        </p:nvSpPr>
        <p:spPr>
          <a:xfrm>
            <a:off x="838200" y="463639"/>
            <a:ext cx="10515600" cy="5713324"/>
          </a:xfrm>
        </p:spPr>
        <p:txBody>
          <a:bodyPr>
            <a:normAutofit/>
          </a:bodyPr>
          <a:lstStyle/>
          <a:p>
            <a:pPr marL="0" indent="0" algn="l">
              <a:buNone/>
            </a:pPr>
            <a:r>
              <a:rPr lang="en-US" sz="4400" b="1" dirty="0" smtClean="0">
                <a:solidFill>
                  <a:srgbClr val="FF0000"/>
                </a:solidFill>
                <a:latin typeface="Agency FB" panose="020B0503020202020204" pitchFamily="34" charset="0"/>
              </a:rPr>
              <a:t>Head</a:t>
            </a:r>
          </a:p>
          <a:p>
            <a:pPr marL="0" indent="0" algn="l">
              <a:buNone/>
            </a:pPr>
            <a:r>
              <a:rPr lang="en-US" sz="2400" b="1" dirty="0"/>
              <a:t>Shape: </a:t>
            </a:r>
          </a:p>
          <a:p>
            <a:pPr algn="l" rtl="0">
              <a:buFont typeface="Wingdings" panose="05000000000000000000" pitchFamily="2" charset="2"/>
              <a:buChar char="Ø"/>
            </a:pPr>
            <a:r>
              <a:rPr lang="en-US" sz="2400" dirty="0"/>
              <a:t>“</a:t>
            </a:r>
            <a:r>
              <a:rPr lang="en-US" sz="2400" dirty="0" err="1"/>
              <a:t>NormoCephalic</a:t>
            </a:r>
            <a:r>
              <a:rPr lang="en-US" sz="2400" dirty="0"/>
              <a:t> – </a:t>
            </a:r>
            <a:r>
              <a:rPr lang="en-US" sz="2400" dirty="0" smtClean="0"/>
              <a:t>Atraumatic </a:t>
            </a:r>
          </a:p>
          <a:p>
            <a:pPr algn="l" rtl="0">
              <a:buFont typeface="Wingdings" panose="05000000000000000000" pitchFamily="2" charset="2"/>
              <a:buChar char="Ø"/>
            </a:pPr>
            <a:r>
              <a:rPr lang="en-US" sz="2400" dirty="0" smtClean="0"/>
              <a:t>Lesions</a:t>
            </a:r>
          </a:p>
          <a:p>
            <a:pPr algn="l" rtl="0">
              <a:buFont typeface="Wingdings" panose="05000000000000000000" pitchFamily="2" charset="2"/>
              <a:buChar char="Ø"/>
            </a:pPr>
            <a:r>
              <a:rPr lang="en-US" sz="2400" dirty="0" smtClean="0"/>
              <a:t>Edema </a:t>
            </a:r>
          </a:p>
          <a:p>
            <a:pPr marL="0" indent="0" algn="l" rtl="0">
              <a:buNone/>
            </a:pPr>
            <a:r>
              <a:rPr lang="en-US" sz="2400" dirty="0"/>
              <a:t> </a:t>
            </a:r>
            <a:r>
              <a:rPr lang="en-US" sz="2400" b="1" u="sng" dirty="0"/>
              <a:t>Head: Important </a:t>
            </a:r>
            <a:r>
              <a:rPr lang="en-US" sz="2400" b="1" u="sng" dirty="0" smtClean="0"/>
              <a:t>Points</a:t>
            </a:r>
          </a:p>
          <a:p>
            <a:pPr algn="l" rtl="0">
              <a:buFont typeface="Wingdings" panose="05000000000000000000" pitchFamily="2" charset="2"/>
              <a:buChar char="Ø"/>
            </a:pPr>
            <a:r>
              <a:rPr lang="en-US" sz="2400" b="1" dirty="0"/>
              <a:t>Head Circumference (HC</a:t>
            </a:r>
            <a:r>
              <a:rPr lang="en-US" sz="2400" dirty="0"/>
              <a:t>).</a:t>
            </a:r>
          </a:p>
          <a:p>
            <a:pPr algn="l" rtl="0">
              <a:buFont typeface="Wingdings" panose="05000000000000000000" pitchFamily="2" charset="2"/>
              <a:buChar char="Ø"/>
            </a:pPr>
            <a:r>
              <a:rPr lang="en-US" sz="2400" b="1" dirty="0" smtClean="0"/>
              <a:t>Fontanels </a:t>
            </a:r>
            <a:r>
              <a:rPr lang="en-US" sz="2400" dirty="0" smtClean="0"/>
              <a:t>: </a:t>
            </a:r>
            <a:r>
              <a:rPr lang="en-US" sz="2400" dirty="0"/>
              <a:t>Anterior closes at </a:t>
            </a:r>
            <a:r>
              <a:rPr lang="en-US" sz="2400" dirty="0" smtClean="0"/>
              <a:t>10-18 </a:t>
            </a:r>
            <a:r>
              <a:rPr lang="en-US" sz="2400" dirty="0"/>
              <a:t>months, posterior by 2 months</a:t>
            </a:r>
          </a:p>
          <a:p>
            <a:pPr marL="0" indent="0" algn="l" rtl="0">
              <a:buNone/>
            </a:pPr>
            <a:r>
              <a:rPr lang="en-US" sz="2400" dirty="0" smtClean="0"/>
              <a:t> </a:t>
            </a:r>
            <a:endParaRPr lang="en-US" sz="2400" dirty="0" smtClean="0"/>
          </a:p>
          <a:p>
            <a:pPr marL="0" indent="0" algn="l" rtl="0">
              <a:buNone/>
            </a:pPr>
            <a:r>
              <a:rPr lang="en-US" sz="2400" b="1" dirty="0" smtClean="0"/>
              <a:t>Symmetry </a:t>
            </a:r>
            <a:r>
              <a:rPr lang="en-US" sz="2400" b="1" dirty="0" smtClean="0"/>
              <a:t>&amp; Shape: </a:t>
            </a:r>
            <a:r>
              <a:rPr lang="en-US" sz="2400" dirty="0" smtClean="0"/>
              <a:t>Face &amp; skull</a:t>
            </a:r>
          </a:p>
          <a:p>
            <a:pPr marL="0" indent="0" algn="l" rtl="0">
              <a:buNone/>
            </a:pPr>
            <a:r>
              <a:rPr lang="en-US" sz="2400" dirty="0" smtClean="0"/>
              <a:t> </a:t>
            </a:r>
          </a:p>
          <a:p>
            <a:pPr algn="l" rtl="0">
              <a:buFont typeface="Wingdings" panose="05000000000000000000" pitchFamily="2" charset="2"/>
              <a:buChar char="Ø"/>
            </a:pPr>
            <a:r>
              <a:rPr lang="en-US" sz="2400" b="1" dirty="0" smtClean="0"/>
              <a:t>Bruits: </a:t>
            </a:r>
            <a:r>
              <a:rPr lang="en-US" sz="2400" dirty="0" smtClean="0"/>
              <a:t>Temporal bruits may be significant after 5 years</a:t>
            </a:r>
            <a:endParaRPr lang="en-US" sz="2400" dirty="0"/>
          </a:p>
        </p:txBody>
      </p:sp>
    </p:spTree>
    <p:extLst>
      <p:ext uri="{BB962C8B-B14F-4D97-AF65-F5344CB8AC3E}">
        <p14:creationId xmlns:p14="http://schemas.microsoft.com/office/powerpoint/2010/main" val="3153378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838200" y="365124"/>
            <a:ext cx="10515600" cy="6177343"/>
          </a:xfrm>
          <a:prstGeom prst="rect">
            <a:avLst/>
          </a:prstGeom>
        </p:spPr>
      </p:pic>
    </p:spTree>
    <p:extLst>
      <p:ext uri="{BB962C8B-B14F-4D97-AF65-F5344CB8AC3E}">
        <p14:creationId xmlns:p14="http://schemas.microsoft.com/office/powerpoint/2010/main" val="1208267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stretch>
            <a:fillRect/>
          </a:stretch>
        </p:blipFill>
        <p:spPr>
          <a:xfrm>
            <a:off x="1030310" y="365124"/>
            <a:ext cx="10431887" cy="6190221"/>
          </a:xfrm>
          <a:prstGeom prst="rect">
            <a:avLst/>
          </a:prstGeom>
        </p:spPr>
      </p:pic>
    </p:spTree>
    <p:extLst>
      <p:ext uri="{BB962C8B-B14F-4D97-AF65-F5344CB8AC3E}">
        <p14:creationId xmlns:p14="http://schemas.microsoft.com/office/powerpoint/2010/main" val="1182255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976" y="566670"/>
            <a:ext cx="10959920" cy="5653826"/>
          </a:xfrm>
        </p:spPr>
      </p:pic>
    </p:spTree>
    <p:extLst>
      <p:ext uri="{BB962C8B-B14F-4D97-AF65-F5344CB8AC3E}">
        <p14:creationId xmlns:p14="http://schemas.microsoft.com/office/powerpoint/2010/main" val="1960572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algn="l" rtl="0">
              <a:buFont typeface="Wingdings" panose="05000000000000000000" pitchFamily="2" charset="2"/>
              <a:buChar char="Ø"/>
            </a:pPr>
            <a:r>
              <a:rPr lang="en-US" b="1" dirty="0"/>
              <a:t>Hair: </a:t>
            </a:r>
            <a:r>
              <a:rPr lang="en-US" dirty="0"/>
              <a:t>Patterns, loss, hygiene, Lice specially </a:t>
            </a:r>
            <a:r>
              <a:rPr lang="en-US" dirty="0" smtClean="0"/>
              <a:t>in </a:t>
            </a:r>
            <a:r>
              <a:rPr lang="en-US" dirty="0"/>
              <a:t>school aged child</a:t>
            </a:r>
          </a:p>
          <a:p>
            <a:pPr algn="l" rtl="0">
              <a:buFont typeface="Wingdings" panose="05000000000000000000" pitchFamily="2" charset="2"/>
              <a:buChar char="Ø"/>
            </a:pPr>
            <a:r>
              <a:rPr lang="en-US" dirty="0"/>
              <a:t> </a:t>
            </a:r>
            <a:r>
              <a:rPr lang="en-US" dirty="0" smtClean="0"/>
              <a:t>  </a:t>
            </a:r>
            <a:r>
              <a:rPr lang="en-US" b="1" dirty="0" smtClean="0"/>
              <a:t>Sinuses</a:t>
            </a:r>
            <a:r>
              <a:rPr lang="en-US" b="1" dirty="0"/>
              <a:t>: </a:t>
            </a:r>
            <a:r>
              <a:rPr lang="en-US" dirty="0"/>
              <a:t>Palpate for tenderness in </a:t>
            </a:r>
            <a:r>
              <a:rPr lang="en-US" dirty="0" smtClean="0"/>
              <a:t>older children  </a:t>
            </a:r>
          </a:p>
          <a:p>
            <a:pPr algn="l" rtl="0">
              <a:buFont typeface="Wingdings" panose="05000000000000000000" pitchFamily="2" charset="2"/>
              <a:buChar char="Ø"/>
            </a:pPr>
            <a:r>
              <a:rPr lang="en-US" dirty="0" smtClean="0"/>
              <a:t>   </a:t>
            </a:r>
            <a:r>
              <a:rPr lang="en-US" b="1" dirty="0" smtClean="0"/>
              <a:t>Facial expression: </a:t>
            </a:r>
            <a:r>
              <a:rPr lang="en-US" dirty="0" smtClean="0"/>
              <a:t>Sadness, signs of abuse</a:t>
            </a:r>
            <a:r>
              <a:rPr lang="en-US" dirty="0"/>
              <a:t>, allergy, </a:t>
            </a:r>
            <a:r>
              <a:rPr lang="en-US" dirty="0" smtClean="0"/>
              <a:t>fatigue </a:t>
            </a:r>
            <a:endParaRPr lang="en-US" dirty="0"/>
          </a:p>
        </p:txBody>
      </p:sp>
    </p:spTree>
    <p:extLst>
      <p:ext uri="{BB962C8B-B14F-4D97-AF65-F5344CB8AC3E}">
        <p14:creationId xmlns:p14="http://schemas.microsoft.com/office/powerpoint/2010/main" val="2612899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a:xfrm>
            <a:off x="838200" y="365126"/>
            <a:ext cx="10515600" cy="5811838"/>
          </a:xfrm>
        </p:spPr>
        <p:txBody>
          <a:bodyPr>
            <a:normAutofit/>
          </a:bodyPr>
          <a:lstStyle/>
          <a:p>
            <a:pPr marL="0" indent="0" algn="l">
              <a:buNone/>
            </a:pPr>
            <a:r>
              <a:rPr lang="en-US" b="1" dirty="0">
                <a:solidFill>
                  <a:srgbClr val="FF0000"/>
                </a:solidFill>
                <a:latin typeface="Andalus" panose="02020603050405020304" pitchFamily="18" charset="-78"/>
                <a:cs typeface="Andalus" panose="02020603050405020304" pitchFamily="18" charset="-78"/>
              </a:rPr>
              <a:t>FONTANELS</a:t>
            </a:r>
          </a:p>
          <a:p>
            <a:pPr marL="0" indent="0" algn="l">
              <a:buNone/>
            </a:pPr>
            <a:r>
              <a:rPr lang="en-US" sz="2400" dirty="0"/>
              <a:t> Fontanels, also known as soft spots, are spaces </a:t>
            </a:r>
            <a:r>
              <a:rPr lang="en-US" sz="2400" dirty="0" smtClean="0"/>
              <a:t>located </a:t>
            </a:r>
            <a:r>
              <a:rPr lang="en-US" sz="2400" dirty="0"/>
              <a:t>at the areas where </a:t>
            </a:r>
            <a:r>
              <a:rPr lang="en-US" sz="2400" dirty="0" smtClean="0"/>
              <a:t>skull bones </a:t>
            </a:r>
            <a:r>
              <a:rPr lang="en-US" sz="2400" dirty="0"/>
              <a:t>meet.</a:t>
            </a:r>
          </a:p>
          <a:p>
            <a:pPr marL="0" indent="0" algn="l">
              <a:buNone/>
            </a:pPr>
            <a:r>
              <a:rPr lang="en-US" sz="2400" dirty="0"/>
              <a:t> </a:t>
            </a:r>
            <a:r>
              <a:rPr lang="en-US" sz="2400" b="1" dirty="0">
                <a:solidFill>
                  <a:schemeClr val="accent5">
                    <a:lumMod val="75000"/>
                  </a:schemeClr>
                </a:solidFill>
              </a:rPr>
              <a:t>Anterior Fontanel </a:t>
            </a:r>
            <a:r>
              <a:rPr lang="en-US" sz="2400" dirty="0"/>
              <a:t>– located at the junction of </a:t>
            </a:r>
            <a:r>
              <a:rPr lang="en-US" sz="2400" dirty="0" smtClean="0"/>
              <a:t>the </a:t>
            </a:r>
            <a:r>
              <a:rPr lang="en-US" sz="2400" dirty="0"/>
              <a:t>two </a:t>
            </a:r>
            <a:r>
              <a:rPr lang="en-US" sz="2400" dirty="0" err="1"/>
              <a:t>parieted</a:t>
            </a:r>
            <a:r>
              <a:rPr lang="en-US" sz="2400" dirty="0"/>
              <a:t> bones and fused front bones. It </a:t>
            </a:r>
            <a:r>
              <a:rPr lang="en-US" sz="2400" dirty="0" smtClean="0"/>
              <a:t>is </a:t>
            </a:r>
            <a:r>
              <a:rPr lang="en-US" sz="2400" dirty="0"/>
              <a:t>diamond shape about 3cm long and 2-3 cm </a:t>
            </a:r>
            <a:r>
              <a:rPr lang="en-US" sz="2400" dirty="0" smtClean="0"/>
              <a:t>wide</a:t>
            </a:r>
            <a:r>
              <a:rPr lang="en-US" sz="2400" dirty="0"/>
              <a:t>.</a:t>
            </a:r>
          </a:p>
          <a:p>
            <a:pPr marL="0" indent="0" algn="l">
              <a:buNone/>
            </a:pPr>
            <a:r>
              <a:rPr lang="en-US" sz="2400" dirty="0"/>
              <a:t> </a:t>
            </a:r>
            <a:r>
              <a:rPr lang="en-US" sz="2400" b="1" dirty="0"/>
              <a:t>It closes at 12 to 18 months </a:t>
            </a:r>
            <a:r>
              <a:rPr lang="en-US" sz="2400" b="1" dirty="0" smtClean="0"/>
              <a:t>of age     </a:t>
            </a:r>
          </a:p>
          <a:p>
            <a:pPr marL="0" indent="0" algn="l">
              <a:buNone/>
            </a:pPr>
            <a:endParaRPr lang="en-US" sz="2400" b="1"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527" y="3013656"/>
            <a:ext cx="5151549" cy="3412902"/>
          </a:xfrm>
          <a:prstGeom prst="rect">
            <a:avLst/>
          </a:prstGeom>
        </p:spPr>
      </p:pic>
    </p:spTree>
    <p:extLst>
      <p:ext uri="{BB962C8B-B14F-4D97-AF65-F5344CB8AC3E}">
        <p14:creationId xmlns:p14="http://schemas.microsoft.com/office/powerpoint/2010/main" val="1944153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marL="0" indent="0" algn="l">
              <a:buNone/>
            </a:pPr>
            <a:r>
              <a:rPr lang="en-US" b="1" dirty="0">
                <a:solidFill>
                  <a:schemeClr val="accent5">
                    <a:lumMod val="75000"/>
                  </a:schemeClr>
                </a:solidFill>
              </a:rPr>
              <a:t>Posterior Fontanel </a:t>
            </a:r>
            <a:r>
              <a:rPr lang="en-US" dirty="0"/>
              <a:t>– located at the </a:t>
            </a:r>
            <a:r>
              <a:rPr lang="en-US" dirty="0" smtClean="0"/>
              <a:t>conjunction </a:t>
            </a:r>
            <a:r>
              <a:rPr lang="en-US" dirty="0"/>
              <a:t>of the parietal and occipital bones. Measures about 0.5 to 1 cm in length</a:t>
            </a:r>
            <a:r>
              <a:rPr lang="en-US" dirty="0" smtClean="0"/>
              <a:t>. </a:t>
            </a:r>
          </a:p>
          <a:p>
            <a:pPr algn="l" rtl="0">
              <a:buFont typeface="Wingdings" panose="05000000000000000000" pitchFamily="2" charset="2"/>
              <a:buChar char="Ø"/>
            </a:pPr>
            <a:r>
              <a:rPr lang="en-US" dirty="0"/>
              <a:t> Begins to close at </a:t>
            </a:r>
            <a:r>
              <a:rPr lang="en-US" b="1" dirty="0"/>
              <a:t>2 months </a:t>
            </a:r>
            <a:r>
              <a:rPr lang="en-US" dirty="0"/>
              <a:t>of the </a:t>
            </a:r>
            <a:r>
              <a:rPr lang="en-US" dirty="0" smtClean="0"/>
              <a:t>age . Fontanels </a:t>
            </a:r>
            <a:r>
              <a:rPr lang="en-US" dirty="0"/>
              <a:t>are usually soft , flat and firm and it </a:t>
            </a:r>
            <a:r>
              <a:rPr lang="en-US" dirty="0" smtClean="0"/>
              <a:t>may </a:t>
            </a:r>
            <a:r>
              <a:rPr lang="en-US" dirty="0"/>
              <a:t>be </a:t>
            </a:r>
            <a:r>
              <a:rPr lang="en-US" dirty="0" smtClean="0"/>
              <a:t>pulsate. </a:t>
            </a:r>
          </a:p>
          <a:p>
            <a:pPr marL="0" indent="0" algn="l" rtl="0">
              <a:buNone/>
            </a:pPr>
            <a:r>
              <a:rPr lang="en-US" dirty="0" smtClean="0"/>
              <a:t> </a:t>
            </a: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359" y="3812146"/>
            <a:ext cx="7830354" cy="2807595"/>
          </a:xfrm>
          <a:prstGeom prst="rect">
            <a:avLst/>
          </a:prstGeom>
        </p:spPr>
      </p:pic>
    </p:spTree>
    <p:extLst>
      <p:ext uri="{BB962C8B-B14F-4D97-AF65-F5344CB8AC3E}">
        <p14:creationId xmlns:p14="http://schemas.microsoft.com/office/powerpoint/2010/main" val="508066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4000" b="1" dirty="0">
                <a:solidFill>
                  <a:srgbClr val="FF0000"/>
                </a:solidFill>
                <a:latin typeface="Andalus" panose="02020603050405020304" pitchFamily="18" charset="-78"/>
                <a:cs typeface="Andalus" panose="02020603050405020304" pitchFamily="18" charset="-78"/>
              </a:rPr>
              <a:t>Abnormal </a:t>
            </a:r>
            <a:r>
              <a:rPr lang="en-US" sz="4000" b="1" dirty="0" smtClean="0">
                <a:solidFill>
                  <a:srgbClr val="FF0000"/>
                </a:solidFill>
                <a:latin typeface="Andalus" panose="02020603050405020304" pitchFamily="18" charset="-78"/>
                <a:cs typeface="Andalus" panose="02020603050405020304" pitchFamily="18" charset="-78"/>
              </a:rPr>
              <a:t>Findings</a:t>
            </a:r>
            <a:endParaRPr lang="en-US" sz="4000" b="1" dirty="0">
              <a:solidFill>
                <a:srgbClr val="FF0000"/>
              </a:solidFill>
              <a:latin typeface="Andalus" panose="02020603050405020304" pitchFamily="18" charset="-78"/>
              <a:cs typeface="Andalus" panose="02020603050405020304" pitchFamily="18" charset="-78"/>
            </a:endParaRPr>
          </a:p>
        </p:txBody>
      </p:sp>
      <p:sp>
        <p:nvSpPr>
          <p:cNvPr id="3" name="عنصر نائب للمحتوى 2"/>
          <p:cNvSpPr>
            <a:spLocks noGrp="1"/>
          </p:cNvSpPr>
          <p:nvPr>
            <p:ph idx="1"/>
          </p:nvPr>
        </p:nvSpPr>
        <p:spPr/>
        <p:txBody>
          <a:bodyPr/>
          <a:lstStyle/>
          <a:p>
            <a:pPr marL="0" indent="0" algn="l">
              <a:buNone/>
            </a:pPr>
            <a:r>
              <a:rPr lang="en-US" b="1" dirty="0">
                <a:solidFill>
                  <a:schemeClr val="accent5">
                    <a:lumMod val="75000"/>
                  </a:schemeClr>
                </a:solidFill>
              </a:rPr>
              <a:t>Bulging fontanel </a:t>
            </a:r>
            <a:r>
              <a:rPr lang="en-US" dirty="0"/>
              <a:t>– indicate increased </a:t>
            </a:r>
            <a:r>
              <a:rPr lang="en-US" dirty="0" smtClean="0"/>
              <a:t>intracranial </a:t>
            </a:r>
            <a:r>
              <a:rPr lang="en-US" dirty="0"/>
              <a:t>pressure</a:t>
            </a:r>
            <a:r>
              <a:rPr lang="en-US" dirty="0" smtClean="0"/>
              <a:t>.</a:t>
            </a:r>
          </a:p>
          <a:p>
            <a:pPr marL="0" indent="0" algn="l">
              <a:buNone/>
            </a:pPr>
            <a:r>
              <a:rPr lang="en-US" b="1" dirty="0">
                <a:solidFill>
                  <a:schemeClr val="accent5">
                    <a:lumMod val="75000"/>
                  </a:schemeClr>
                </a:solidFill>
              </a:rPr>
              <a:t>Sunken fontanel </a:t>
            </a:r>
            <a:r>
              <a:rPr lang="en-US" dirty="0"/>
              <a:t>– indicate as sign of </a:t>
            </a:r>
            <a:r>
              <a:rPr lang="en-US" dirty="0" smtClean="0"/>
              <a:t>dehydration.</a:t>
            </a:r>
          </a:p>
          <a:p>
            <a:pPr marL="0" indent="0" algn="l">
              <a:buNone/>
            </a:pPr>
            <a:r>
              <a:rPr lang="en-US" b="1" dirty="0">
                <a:solidFill>
                  <a:schemeClr val="accent5">
                    <a:lumMod val="75000"/>
                  </a:schemeClr>
                </a:solidFill>
              </a:rPr>
              <a:t>Very large fontanel </a:t>
            </a:r>
            <a:r>
              <a:rPr lang="en-US" dirty="0"/>
              <a:t>– may indicate </a:t>
            </a:r>
            <a:r>
              <a:rPr lang="en-US" dirty="0" smtClean="0"/>
              <a:t>hypothyroidism</a:t>
            </a:r>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8084" y="3639892"/>
            <a:ext cx="3710815" cy="2672008"/>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612" y="3700463"/>
            <a:ext cx="2820472" cy="2476500"/>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645" y="3700463"/>
            <a:ext cx="4043967" cy="2476499"/>
          </a:xfrm>
          <a:prstGeom prst="rect">
            <a:avLst/>
          </a:prstGeom>
        </p:spPr>
      </p:pic>
    </p:spTree>
    <p:extLst>
      <p:ext uri="{BB962C8B-B14F-4D97-AF65-F5344CB8AC3E}">
        <p14:creationId xmlns:p14="http://schemas.microsoft.com/office/powerpoint/2010/main" val="98683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l"/>
            <a:r>
              <a:rPr lang="en-US" sz="4800" b="1" dirty="0">
                <a:solidFill>
                  <a:srgbClr val="FF0000"/>
                </a:solidFill>
                <a:latin typeface="Arabic Typesetting" panose="03020402040406030203" pitchFamily="66" charset="-78"/>
                <a:cs typeface="Arabic Typesetting" panose="03020402040406030203" pitchFamily="66" charset="-78"/>
              </a:rPr>
              <a:t>Eyes</a:t>
            </a:r>
          </a:p>
        </p:txBody>
      </p:sp>
      <p:sp>
        <p:nvSpPr>
          <p:cNvPr id="3" name="عنصر نائب للمحتوى 2"/>
          <p:cNvSpPr>
            <a:spLocks noGrp="1"/>
          </p:cNvSpPr>
          <p:nvPr>
            <p:ph idx="1"/>
          </p:nvPr>
        </p:nvSpPr>
        <p:spPr>
          <a:xfrm>
            <a:off x="838200" y="1690688"/>
            <a:ext cx="10515600" cy="4486275"/>
          </a:xfrm>
        </p:spPr>
        <p:txBody>
          <a:bodyPr/>
          <a:lstStyle/>
          <a:p>
            <a:pPr algn="l" rtl="0">
              <a:buFont typeface="Wingdings" panose="05000000000000000000" pitchFamily="2" charset="2"/>
              <a:buChar char="Ø"/>
            </a:pPr>
            <a:r>
              <a:rPr lang="en-US" b="1" dirty="0"/>
              <a:t>Visual Acuity </a:t>
            </a:r>
            <a:r>
              <a:rPr lang="en-US" dirty="0"/>
              <a:t>– usually at birth 20/150 to </a:t>
            </a:r>
            <a:r>
              <a:rPr lang="en-US" dirty="0" smtClean="0"/>
              <a:t>20/190</a:t>
            </a:r>
          </a:p>
          <a:p>
            <a:pPr algn="l" rtl="0">
              <a:buFont typeface="Wingdings" panose="05000000000000000000" pitchFamily="2" charset="2"/>
              <a:buChar char="Ø"/>
            </a:pPr>
            <a:r>
              <a:rPr lang="en-US" dirty="0"/>
              <a:t>Eye reflexes – Blink reflex when put the </a:t>
            </a:r>
            <a:r>
              <a:rPr lang="en-US" dirty="0" smtClean="0"/>
              <a:t>light </a:t>
            </a:r>
            <a:r>
              <a:rPr lang="en-US" dirty="0"/>
              <a:t>or any thing near the child’s eye he or </a:t>
            </a:r>
            <a:r>
              <a:rPr lang="en-US" dirty="0" smtClean="0"/>
              <a:t>she </a:t>
            </a:r>
            <a:r>
              <a:rPr lang="en-US" dirty="0"/>
              <a:t>should immediate blink</a:t>
            </a:r>
            <a:r>
              <a:rPr lang="en-US" dirty="0" smtClean="0"/>
              <a:t>. </a:t>
            </a:r>
          </a:p>
          <a:p>
            <a:pPr algn="l" rtl="0">
              <a:buFont typeface="Wingdings" panose="05000000000000000000" pitchFamily="2" charset="2"/>
              <a:buChar char="Ø"/>
            </a:pPr>
            <a:r>
              <a:rPr lang="en-US" dirty="0"/>
              <a:t>Tears should appear from 3 to 4 </a:t>
            </a:r>
            <a:r>
              <a:rPr lang="en-US" dirty="0" smtClean="0"/>
              <a:t>months. </a:t>
            </a:r>
          </a:p>
          <a:p>
            <a:pPr algn="l" rtl="0">
              <a:buFont typeface="Wingdings" panose="05000000000000000000" pitchFamily="2" charset="2"/>
              <a:buChar char="Ø"/>
            </a:pPr>
            <a:r>
              <a:rPr lang="en-US" dirty="0"/>
              <a:t>Any abnormalities in pupils , sclera, </a:t>
            </a:r>
            <a:r>
              <a:rPr lang="en-US" dirty="0" smtClean="0"/>
              <a:t>conjunctiva</a:t>
            </a:r>
            <a:r>
              <a:rPr lang="en-US" dirty="0"/>
              <a:t>, and </a:t>
            </a:r>
            <a:r>
              <a:rPr lang="en-US" dirty="0" smtClean="0"/>
              <a:t>discharge.</a:t>
            </a:r>
            <a:endParaRPr lang="en-US" dirty="0"/>
          </a:p>
        </p:txBody>
      </p:sp>
    </p:spTree>
    <p:extLst>
      <p:ext uri="{BB962C8B-B14F-4D97-AF65-F5344CB8AC3E}">
        <p14:creationId xmlns:p14="http://schemas.microsoft.com/office/powerpoint/2010/main" val="1457645716"/>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TotalTime>
  <Words>1821</Words>
  <Application>Microsoft Office PowerPoint</Application>
  <PresentationFormat>شاشة عريضة</PresentationFormat>
  <Paragraphs>233</Paragraphs>
  <Slides>42</Slides>
  <Notes>0</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42</vt:i4>
      </vt:variant>
    </vt:vector>
  </HeadingPairs>
  <TitlesOfParts>
    <vt:vector size="52" baseType="lpstr">
      <vt:lpstr>Agency FB</vt:lpstr>
      <vt:lpstr>Aldhabi</vt:lpstr>
      <vt:lpstr>Andalus</vt:lpstr>
      <vt:lpstr>Arabic Typesetting</vt:lpstr>
      <vt:lpstr>Arial</vt:lpstr>
      <vt:lpstr>Calibri</vt:lpstr>
      <vt:lpstr>Calibri Light</vt:lpstr>
      <vt:lpstr>Times New Roman</vt:lpstr>
      <vt:lpstr>Wingdings</vt:lpstr>
      <vt:lpstr>نسق Office</vt:lpstr>
      <vt:lpstr> University of Basrah  College of Nursing </vt:lpstr>
      <vt:lpstr>Essential Pediatric Nursing Steps</vt:lpstr>
      <vt:lpstr>Why Is It Important to Assess Growth and Nutrition During the Physical Examination?</vt:lpstr>
      <vt:lpstr>عرض تقديمي في PowerPoint</vt:lpstr>
      <vt:lpstr>عرض تقديمي في PowerPoint</vt:lpstr>
      <vt:lpstr>عرض تقديمي في PowerPoint</vt:lpstr>
      <vt:lpstr>عرض تقديمي في PowerPoint</vt:lpstr>
      <vt:lpstr>Abnormal Findings</vt:lpstr>
      <vt:lpstr>Eyes</vt:lpstr>
      <vt:lpstr>Ears </vt:lpstr>
      <vt:lpstr>Nose </vt:lpstr>
      <vt:lpstr>Mouth </vt:lpstr>
      <vt:lpstr>Abnormal Findings</vt:lpstr>
      <vt:lpstr>Neck </vt:lpstr>
      <vt:lpstr>Chest </vt:lpstr>
      <vt:lpstr>Vital Signs</vt:lpstr>
      <vt:lpstr>RESPIRATORY RATE</vt:lpstr>
      <vt:lpstr>HEART RATE</vt:lpstr>
      <vt:lpstr>Pediatric Vital Signs – Normal Ranges</vt:lpstr>
      <vt:lpstr>Weight </vt:lpstr>
      <vt:lpstr>Calculate BMI</vt:lpstr>
      <vt:lpstr>Normal value of BMI for children</vt:lpstr>
      <vt:lpstr>Height: </vt:lpstr>
      <vt:lpstr>عرض تقديمي في PowerPoint</vt:lpstr>
      <vt:lpstr>C. Head Circumference: </vt:lpstr>
      <vt:lpstr>عرض تقديمي في PowerPoint</vt:lpstr>
      <vt:lpstr>Chest Circumference </vt:lpstr>
      <vt:lpstr>Abdominal Circumference</vt:lpstr>
      <vt:lpstr>عرض تقديمي في PowerPoint</vt:lpstr>
      <vt:lpstr>عرض تقديمي في PowerPoint</vt:lpstr>
      <vt:lpstr>عرض تقديمي في PowerPoint</vt:lpstr>
      <vt:lpstr>عرض تقديمي في PowerPoint</vt:lpstr>
      <vt:lpstr>3. Denver Developmental Screening Test I and II (DDST) </vt:lpstr>
      <vt:lpstr>DDST II includes four areas or sector: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Basrah  College of Nursing</dc:title>
  <dc:creator>Maher</dc:creator>
  <cp:lastModifiedBy>Maher</cp:lastModifiedBy>
  <cp:revision>43</cp:revision>
  <dcterms:created xsi:type="dcterms:W3CDTF">2023-08-05T10:35:02Z</dcterms:created>
  <dcterms:modified xsi:type="dcterms:W3CDTF">2023-10-10T20:17:32Z</dcterms:modified>
</cp:coreProperties>
</file>